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310" r:id="rId3"/>
    <p:sldId id="261" r:id="rId4"/>
    <p:sldId id="257" r:id="rId5"/>
    <p:sldId id="268" r:id="rId6"/>
    <p:sldId id="270" r:id="rId7"/>
    <p:sldId id="315" r:id="rId8"/>
    <p:sldId id="280" r:id="rId9"/>
    <p:sldId id="277" r:id="rId10"/>
    <p:sldId id="278" r:id="rId11"/>
    <p:sldId id="279" r:id="rId12"/>
    <p:sldId id="282" r:id="rId13"/>
    <p:sldId id="281" r:id="rId14"/>
    <p:sldId id="283" r:id="rId15"/>
    <p:sldId id="285" r:id="rId16"/>
    <p:sldId id="284" r:id="rId17"/>
    <p:sldId id="297" r:id="rId18"/>
    <p:sldId id="301" r:id="rId19"/>
    <p:sldId id="287" r:id="rId20"/>
    <p:sldId id="288" r:id="rId21"/>
    <p:sldId id="305" r:id="rId22"/>
    <p:sldId id="312" r:id="rId23"/>
    <p:sldId id="313" r:id="rId24"/>
    <p:sldId id="314"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0" d="100"/>
          <a:sy n="60" d="100"/>
        </p:scale>
        <p:origin x="-3592" y="-19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C380A-6F10-42A7-AD31-D01EBA598CEF}" type="datetimeFigureOut">
              <a:rPr lang="fr-FR" smtClean="0"/>
              <a:pPr/>
              <a:t>7/16/14</a:t>
            </a:fld>
            <a:endParaRPr lang="fr-FR"/>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0DEAB1-C7A8-4AAA-BC12-774766F3AE79}" type="slidenum">
              <a:rPr lang="fr-FR" smtClean="0"/>
              <a:pPr/>
              <a:t>‹#›</a:t>
            </a:fld>
            <a:endParaRPr lang="fr-FR"/>
          </a:p>
        </p:txBody>
      </p:sp>
    </p:spTree>
    <p:extLst>
      <p:ext uri="{BB962C8B-B14F-4D97-AF65-F5344CB8AC3E}">
        <p14:creationId xmlns:p14="http://schemas.microsoft.com/office/powerpoint/2010/main" val="180934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fr-FR" dirty="0" err="1" smtClean="0">
                <a:latin typeface="Cambria" pitchFamily="18" charset="0"/>
              </a:rPr>
              <a:t>Definizione</a:t>
            </a:r>
            <a:r>
              <a:rPr lang="fr-FR" dirty="0" smtClean="0">
                <a:latin typeface="Cambria" pitchFamily="18" charset="0"/>
              </a:rPr>
              <a:t> dei </a:t>
            </a:r>
            <a:r>
              <a:rPr lang="fr-FR" dirty="0" err="1" smtClean="0">
                <a:latin typeface="Cambria" pitchFamily="18" charset="0"/>
              </a:rPr>
              <a:t>glifi</a:t>
            </a:r>
            <a:r>
              <a:rPr lang="fr-FR" dirty="0" smtClean="0">
                <a:latin typeface="Cambria" pitchFamily="18" charset="0"/>
              </a:rPr>
              <a:t> non </a:t>
            </a:r>
            <a:r>
              <a:rPr lang="fr-FR" dirty="0" err="1" smtClean="0">
                <a:latin typeface="Cambria" pitchFamily="18" charset="0"/>
              </a:rPr>
              <a:t>convenzionali</a:t>
            </a:r>
            <a:endParaRPr lang="fr-FR" dirty="0" smtClean="0">
              <a:latin typeface="Cambria" pitchFamily="18" charset="0"/>
            </a:endParaRPr>
          </a:p>
          <a:p>
            <a:pPr algn="just"/>
            <a:r>
              <a:rPr lang="fr-FR" dirty="0" err="1" smtClean="0"/>
              <a:t>Definiremo</a:t>
            </a:r>
            <a:r>
              <a:rPr lang="fr-FR" dirty="0" smtClean="0"/>
              <a:t> come non </a:t>
            </a:r>
            <a:r>
              <a:rPr lang="fr-FR" dirty="0" err="1" smtClean="0"/>
              <a:t>convenzionali</a:t>
            </a:r>
            <a:r>
              <a:rPr lang="fr-FR" dirty="0" smtClean="0"/>
              <a:t> i </a:t>
            </a:r>
            <a:r>
              <a:rPr lang="fr-FR" dirty="0" err="1" smtClean="0"/>
              <a:t>glifi</a:t>
            </a:r>
            <a:r>
              <a:rPr lang="fr-FR" dirty="0" smtClean="0"/>
              <a:t>:</a:t>
            </a:r>
          </a:p>
          <a:p>
            <a:pPr lvl="1" algn="just">
              <a:buFont typeface="Arial" pitchFamily="34" charset="0"/>
              <a:buChar char="•"/>
            </a:pPr>
            <a:r>
              <a:rPr lang="fr-FR" dirty="0" smtClean="0"/>
              <a:t> non </a:t>
            </a:r>
            <a:r>
              <a:rPr lang="fr-FR" dirty="0" err="1" smtClean="0"/>
              <a:t>presenti</a:t>
            </a:r>
            <a:r>
              <a:rPr lang="fr-FR" dirty="0" smtClean="0"/>
              <a:t> </a:t>
            </a:r>
            <a:r>
              <a:rPr lang="fr-FR" dirty="0" err="1" smtClean="0"/>
              <a:t>nel</a:t>
            </a:r>
            <a:r>
              <a:rPr lang="fr-FR" dirty="0" smtClean="0"/>
              <a:t> set originale di </a:t>
            </a:r>
            <a:r>
              <a:rPr lang="fr-FR" dirty="0" err="1" smtClean="0"/>
              <a:t>Sutton</a:t>
            </a:r>
            <a:r>
              <a:rPr lang="fr-FR" dirty="0" smtClean="0"/>
              <a:t> (ISWA, </a:t>
            </a:r>
            <a:r>
              <a:rPr lang="fr-FR" dirty="0" err="1" smtClean="0"/>
              <a:t>Internationa</a:t>
            </a:r>
            <a:r>
              <a:rPr lang="fr-FR" dirty="0" smtClean="0"/>
              <a:t> </a:t>
            </a:r>
            <a:r>
              <a:rPr lang="fr-FR" dirty="0" err="1" smtClean="0"/>
              <a:t>Sign</a:t>
            </a:r>
            <a:r>
              <a:rPr lang="fr-FR" dirty="0" smtClean="0"/>
              <a:t> </a:t>
            </a:r>
            <a:r>
              <a:rPr lang="fr-FR" dirty="0" err="1" smtClean="0"/>
              <a:t>Writing</a:t>
            </a:r>
            <a:r>
              <a:rPr lang="fr-FR" dirty="0" smtClean="0"/>
              <a:t> Alphabet) o </a:t>
            </a:r>
            <a:r>
              <a:rPr lang="fr-FR" dirty="0" err="1" smtClean="0"/>
              <a:t>presenti</a:t>
            </a:r>
            <a:r>
              <a:rPr lang="fr-FR" dirty="0" smtClean="0"/>
              <a:t> ma con </a:t>
            </a:r>
            <a:r>
              <a:rPr lang="fr-FR" dirty="0" err="1" smtClean="0"/>
              <a:t>un’altra</a:t>
            </a:r>
            <a:r>
              <a:rPr lang="fr-FR" dirty="0" smtClean="0"/>
              <a:t> </a:t>
            </a:r>
            <a:r>
              <a:rPr lang="fr-FR" dirty="0" err="1" smtClean="0"/>
              <a:t>funzione</a:t>
            </a:r>
            <a:endParaRPr lang="fr-FR" dirty="0" smtClean="0"/>
          </a:p>
          <a:p>
            <a:pPr marL="421950" lvl="1" algn="just" defTabSz="843900">
              <a:buFont typeface="Arial" pitchFamily="34" charset="0"/>
              <a:buChar char="•"/>
              <a:defRPr/>
            </a:pPr>
            <a:r>
              <a:rPr lang="fr-FR" sz="1100" dirty="0"/>
              <a:t> </a:t>
            </a:r>
            <a:r>
              <a:rPr lang="fr-FR" sz="1100" dirty="0" err="1"/>
              <a:t>che</a:t>
            </a:r>
            <a:r>
              <a:rPr lang="fr-FR" sz="1100" dirty="0"/>
              <a:t> </a:t>
            </a:r>
            <a:r>
              <a:rPr lang="fr-FR" sz="1100" dirty="0" err="1"/>
              <a:t>rimpiazzano</a:t>
            </a:r>
            <a:r>
              <a:rPr lang="fr-FR" sz="1100" dirty="0"/>
              <a:t> un </a:t>
            </a:r>
            <a:r>
              <a:rPr lang="fr-FR" sz="1100" dirty="0" err="1"/>
              <a:t>glifo</a:t>
            </a:r>
            <a:r>
              <a:rPr lang="fr-FR" sz="1100" dirty="0"/>
              <a:t> </a:t>
            </a:r>
            <a:r>
              <a:rPr lang="fr-FR" sz="1100" dirty="0" err="1"/>
              <a:t>inesistente</a:t>
            </a:r>
            <a:r>
              <a:rPr lang="fr-FR" sz="1100" dirty="0"/>
              <a:t> o </a:t>
            </a:r>
            <a:r>
              <a:rPr lang="fr-FR" sz="1100" dirty="0" err="1"/>
              <a:t>supposto</a:t>
            </a:r>
            <a:r>
              <a:rPr lang="fr-FR" sz="1100" dirty="0"/>
              <a:t> tale </a:t>
            </a:r>
            <a:r>
              <a:rPr lang="fr-FR" sz="1100" dirty="0" err="1"/>
              <a:t>dall’utilizzatore</a:t>
            </a:r>
            <a:endParaRPr lang="fr-FR" sz="1100" dirty="0"/>
          </a:p>
          <a:p>
            <a:pPr marL="421950" lvl="1" algn="just" defTabSz="843900">
              <a:buFont typeface="Arial" pitchFamily="34" charset="0"/>
              <a:buChar char="•"/>
              <a:defRPr/>
            </a:pPr>
            <a:r>
              <a:rPr lang="fr-FR" dirty="0" smtClean="0"/>
              <a:t> </a:t>
            </a:r>
            <a:r>
              <a:rPr lang="fr-FR" dirty="0" err="1" smtClean="0"/>
              <a:t>coerenti</a:t>
            </a:r>
            <a:r>
              <a:rPr lang="fr-FR" dirty="0" smtClean="0"/>
              <a:t> con il </a:t>
            </a:r>
            <a:r>
              <a:rPr lang="fr-FR" dirty="0" err="1" smtClean="0"/>
              <a:t>sistema</a:t>
            </a:r>
            <a:r>
              <a:rPr lang="fr-FR" dirty="0" smtClean="0"/>
              <a:t> SW perché:</a:t>
            </a:r>
            <a:endParaRPr lang="fr-FR" sz="1100" dirty="0"/>
          </a:p>
          <a:p>
            <a:pPr marL="1054875" lvl="2" indent="-210975">
              <a:buFont typeface="Arial" pitchFamily="34" charset="0"/>
              <a:buChar char="•"/>
            </a:pPr>
            <a:r>
              <a:rPr lang="fr-FR" dirty="0" err="1" smtClean="0"/>
              <a:t>frutto</a:t>
            </a:r>
            <a:r>
              <a:rPr lang="fr-FR" dirty="0" smtClean="0"/>
              <a:t> </a:t>
            </a:r>
            <a:r>
              <a:rPr lang="fr-FR" dirty="0" err="1" smtClean="0"/>
              <a:t>dell’unione</a:t>
            </a:r>
            <a:r>
              <a:rPr lang="fr-FR" dirty="0" smtClean="0"/>
              <a:t> di vari </a:t>
            </a:r>
            <a:r>
              <a:rPr lang="fr-FR" dirty="0" err="1" smtClean="0"/>
              <a:t>glifi</a:t>
            </a:r>
            <a:r>
              <a:rPr lang="fr-FR" dirty="0" smtClean="0"/>
              <a:t> </a:t>
            </a:r>
            <a:r>
              <a:rPr lang="fr-FR" dirty="0" err="1" smtClean="0"/>
              <a:t>convenzionali</a:t>
            </a:r>
            <a:endParaRPr lang="fr-FR" dirty="0" smtClean="0"/>
          </a:p>
          <a:p>
            <a:pPr marL="1054875" lvl="2" indent="-210975">
              <a:buFont typeface="Arial" pitchFamily="34" charset="0"/>
              <a:buChar char="•"/>
            </a:pPr>
            <a:r>
              <a:rPr lang="fr-FR" dirty="0" err="1" smtClean="0"/>
              <a:t>frutto</a:t>
            </a:r>
            <a:r>
              <a:rPr lang="fr-FR" dirty="0" smtClean="0"/>
              <a:t> </a:t>
            </a:r>
            <a:r>
              <a:rPr lang="fr-FR" dirty="0" err="1" smtClean="0"/>
              <a:t>della</a:t>
            </a:r>
            <a:r>
              <a:rPr lang="fr-FR" dirty="0" smtClean="0"/>
              <a:t> </a:t>
            </a:r>
            <a:r>
              <a:rPr lang="fr-FR" dirty="0" err="1" smtClean="0"/>
              <a:t>modificazione</a:t>
            </a:r>
            <a:r>
              <a:rPr lang="fr-FR" dirty="0" smtClean="0"/>
              <a:t> di </a:t>
            </a:r>
            <a:r>
              <a:rPr lang="fr-FR" dirty="0" err="1" smtClean="0"/>
              <a:t>uno</a:t>
            </a:r>
            <a:r>
              <a:rPr lang="fr-FR" dirty="0" smtClean="0"/>
              <a:t> o più </a:t>
            </a:r>
            <a:r>
              <a:rPr lang="fr-FR" dirty="0" err="1" smtClean="0"/>
              <a:t>glifi</a:t>
            </a:r>
            <a:r>
              <a:rPr lang="fr-FR" dirty="0" smtClean="0"/>
              <a:t> </a:t>
            </a:r>
            <a:r>
              <a:rPr lang="fr-FR" dirty="0" err="1" smtClean="0"/>
              <a:t>convenzionali</a:t>
            </a:r>
            <a:endParaRPr lang="fr-FR" dirty="0" smtClean="0"/>
          </a:p>
          <a:p>
            <a:pPr marL="1054875" lvl="2" indent="-210975">
              <a:buFont typeface="Arial" pitchFamily="34" charset="0"/>
              <a:buChar char="•"/>
            </a:pPr>
            <a:r>
              <a:rPr lang="fr-FR" dirty="0" err="1" smtClean="0"/>
              <a:t>totalemente</a:t>
            </a:r>
            <a:r>
              <a:rPr lang="fr-FR" dirty="0" smtClean="0"/>
              <a:t> </a:t>
            </a:r>
            <a:r>
              <a:rPr lang="fr-FR" dirty="0" err="1" smtClean="0"/>
              <a:t>nuovi</a:t>
            </a:r>
            <a:r>
              <a:rPr lang="fr-FR" dirty="0" smtClean="0"/>
              <a:t> ma </a:t>
            </a:r>
            <a:r>
              <a:rPr lang="fr-FR" dirty="0" err="1" smtClean="0"/>
              <a:t>rispettanti</a:t>
            </a:r>
            <a:r>
              <a:rPr lang="fr-FR" dirty="0" smtClean="0"/>
              <a:t> le </a:t>
            </a:r>
            <a:r>
              <a:rPr lang="fr-FR" dirty="0" err="1" smtClean="0"/>
              <a:t>regole</a:t>
            </a:r>
            <a:r>
              <a:rPr lang="fr-FR" dirty="0" smtClean="0"/>
              <a:t> </a:t>
            </a:r>
            <a:r>
              <a:rPr lang="fr-FR" dirty="0" err="1" smtClean="0"/>
              <a:t>del</a:t>
            </a:r>
            <a:r>
              <a:rPr lang="fr-FR" dirty="0" smtClean="0"/>
              <a:t> SW</a:t>
            </a:r>
          </a:p>
          <a:p>
            <a:pPr marL="421950" lvl="1" algn="just" defTabSz="843900">
              <a:buFont typeface="Arial" pitchFamily="34" charset="0"/>
              <a:buChar char="•"/>
              <a:defRPr/>
            </a:pPr>
            <a:r>
              <a:rPr lang="fr-FR" sz="2600" dirty="0"/>
              <a:t> </a:t>
            </a:r>
            <a:r>
              <a:rPr lang="fr-FR" sz="2600" dirty="0" err="1"/>
              <a:t>facilmente</a:t>
            </a:r>
            <a:r>
              <a:rPr lang="fr-FR" sz="2600" dirty="0"/>
              <a:t> </a:t>
            </a:r>
            <a:r>
              <a:rPr lang="fr-FR" sz="2600" dirty="0" err="1"/>
              <a:t>leggibili</a:t>
            </a:r>
            <a:r>
              <a:rPr lang="fr-FR" sz="2600" dirty="0"/>
              <a:t> da parte di </a:t>
            </a:r>
            <a:r>
              <a:rPr lang="fr-FR" sz="2600" dirty="0" err="1"/>
              <a:t>altri</a:t>
            </a:r>
            <a:r>
              <a:rPr lang="fr-FR" sz="2600" dirty="0"/>
              <a:t> </a:t>
            </a:r>
            <a:r>
              <a:rPr lang="fr-FR" sz="2600" dirty="0" err="1"/>
              <a:t>esperti</a:t>
            </a:r>
            <a:r>
              <a:rPr lang="fr-FR" sz="2600" dirty="0"/>
              <a:t> di SW</a:t>
            </a:r>
          </a:p>
          <a:p>
            <a:pPr marL="421950" lvl="1" algn="just" defTabSz="843900">
              <a:buFont typeface="Arial" pitchFamily="34" charset="0"/>
              <a:buChar char="•"/>
              <a:defRPr/>
            </a:pPr>
            <a:r>
              <a:rPr lang="fr-FR" sz="2600" dirty="0"/>
              <a:t> </a:t>
            </a:r>
            <a:r>
              <a:rPr lang="fr-FR" sz="2600" dirty="0" err="1"/>
              <a:t>che</a:t>
            </a:r>
            <a:r>
              <a:rPr lang="fr-FR" sz="2600" dirty="0"/>
              <a:t> </a:t>
            </a:r>
            <a:r>
              <a:rPr lang="fr-FR" sz="2600" dirty="0" err="1"/>
              <a:t>possono</a:t>
            </a:r>
            <a:r>
              <a:rPr lang="fr-FR" sz="2600" dirty="0"/>
              <a:t> </a:t>
            </a:r>
            <a:r>
              <a:rPr lang="fr-FR" sz="2600" dirty="0" err="1"/>
              <a:t>aspirare</a:t>
            </a:r>
            <a:r>
              <a:rPr lang="fr-FR" sz="2600" dirty="0"/>
              <a:t> a </a:t>
            </a:r>
            <a:r>
              <a:rPr lang="fr-FR" sz="2600" dirty="0" err="1"/>
              <a:t>rientrare</a:t>
            </a:r>
            <a:r>
              <a:rPr lang="fr-FR" sz="2600" dirty="0"/>
              <a:t> in </a:t>
            </a:r>
            <a:r>
              <a:rPr lang="fr-FR" sz="2600" dirty="0" err="1"/>
              <a:t>una</a:t>
            </a:r>
            <a:r>
              <a:rPr lang="fr-FR" sz="2600" dirty="0"/>
              <a:t> </a:t>
            </a:r>
            <a:r>
              <a:rPr lang="fr-FR" sz="2600" dirty="0" err="1"/>
              <a:t>nuova</a:t>
            </a:r>
            <a:r>
              <a:rPr lang="fr-FR" sz="2600" dirty="0"/>
              <a:t> </a:t>
            </a:r>
            <a:r>
              <a:rPr lang="fr-FR" sz="2600" dirty="0" err="1"/>
              <a:t>versione</a:t>
            </a:r>
            <a:r>
              <a:rPr lang="fr-FR" sz="2600" dirty="0"/>
              <a:t> </a:t>
            </a:r>
            <a:r>
              <a:rPr lang="fr-FR" sz="2600" dirty="0" err="1"/>
              <a:t>dell’ISWA</a:t>
            </a:r>
            <a:endParaRPr lang="fr-FR" sz="2600" dirty="0"/>
          </a:p>
        </p:txBody>
      </p:sp>
      <p:sp>
        <p:nvSpPr>
          <p:cNvPr id="4" name="Segnaposto numero diapositiva 3"/>
          <p:cNvSpPr>
            <a:spLocks noGrp="1"/>
          </p:cNvSpPr>
          <p:nvPr>
            <p:ph type="sldNum" sz="quarter" idx="10"/>
          </p:nvPr>
        </p:nvSpPr>
        <p:spPr/>
        <p:txBody>
          <a:bodyPr/>
          <a:lstStyle/>
          <a:p>
            <a:fld id="{36BB353A-990D-4F5A-8D0A-A699408A5FAA}" type="slidenum">
              <a:rPr lang="it-IT" smtClean="0"/>
              <a:pPr/>
              <a:t>17</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fr-FR" dirty="0" smtClean="0">
                <a:latin typeface="Cambria" pitchFamily="18" charset="0"/>
              </a:rPr>
              <a:t>La </a:t>
            </a:r>
            <a:r>
              <a:rPr lang="fr-FR" dirty="0" err="1" smtClean="0">
                <a:latin typeface="Cambria" pitchFamily="18" charset="0"/>
              </a:rPr>
              <a:t>scrittura</a:t>
            </a:r>
            <a:r>
              <a:rPr lang="fr-FR" dirty="0" smtClean="0">
                <a:latin typeface="Cambria" pitchFamily="18" charset="0"/>
              </a:rPr>
              <a:t> al computer: </a:t>
            </a:r>
            <a:r>
              <a:rPr lang="fr-FR" dirty="0" err="1" smtClean="0">
                <a:latin typeface="Cambria" pitchFamily="18" charset="0"/>
              </a:rPr>
              <a:t>SignMaker</a:t>
            </a:r>
            <a:endParaRPr lang="fr-FR" dirty="0" smtClean="0">
              <a:latin typeface="Cambria" pitchFamily="18" charset="0"/>
            </a:endParaRPr>
          </a:p>
          <a:p>
            <a:r>
              <a:rPr lang="fr-FR" dirty="0" smtClean="0"/>
              <a:t>I </a:t>
            </a:r>
            <a:r>
              <a:rPr lang="fr-FR" dirty="0" err="1" smtClean="0"/>
              <a:t>glifi</a:t>
            </a:r>
            <a:r>
              <a:rPr lang="fr-FR" dirty="0" smtClean="0"/>
              <a:t> non </a:t>
            </a:r>
            <a:r>
              <a:rPr lang="fr-FR" dirty="0" err="1" smtClean="0"/>
              <a:t>convenzionali</a:t>
            </a:r>
            <a:r>
              <a:rPr lang="fr-FR" dirty="0" smtClean="0"/>
              <a:t> </a:t>
            </a:r>
            <a:r>
              <a:rPr lang="fr-FR" dirty="0" err="1" smtClean="0"/>
              <a:t>rallentano</a:t>
            </a:r>
            <a:r>
              <a:rPr lang="fr-FR" dirty="0" smtClean="0"/>
              <a:t> l’</a:t>
            </a:r>
            <a:r>
              <a:rPr lang="fr-FR" dirty="0" err="1" smtClean="0"/>
              <a:t>inserzione</a:t>
            </a:r>
            <a:r>
              <a:rPr lang="fr-FR" dirty="0" smtClean="0"/>
              <a:t> dei </a:t>
            </a:r>
            <a:r>
              <a:rPr lang="fr-FR" dirty="0" err="1" smtClean="0"/>
              <a:t>segni</a:t>
            </a:r>
            <a:r>
              <a:rPr lang="fr-FR" dirty="0" smtClean="0"/>
              <a:t> in </a:t>
            </a:r>
            <a:r>
              <a:rPr lang="fr-FR" dirty="0" err="1" smtClean="0"/>
              <a:t>SignMaker</a:t>
            </a:r>
            <a:endParaRPr lang="fr-FR" dirty="0" smtClean="0"/>
          </a:p>
          <a:p>
            <a:r>
              <a:rPr lang="fr-FR" dirty="0" smtClean="0"/>
              <a:t>La </a:t>
            </a:r>
            <a:r>
              <a:rPr lang="fr-FR" dirty="0" err="1" smtClean="0"/>
              <a:t>scrittura</a:t>
            </a:r>
            <a:r>
              <a:rPr lang="fr-FR" dirty="0" smtClean="0"/>
              <a:t> </a:t>
            </a:r>
            <a:r>
              <a:rPr lang="fr-FR" dirty="0" err="1" smtClean="0"/>
              <a:t>informatizzata</a:t>
            </a:r>
            <a:r>
              <a:rPr lang="fr-FR" dirty="0" smtClean="0"/>
              <a:t> permette di </a:t>
            </a:r>
            <a:r>
              <a:rPr lang="fr-FR" dirty="0" err="1" smtClean="0"/>
              <a:t>riconoscere</a:t>
            </a:r>
            <a:r>
              <a:rPr lang="fr-FR" dirty="0" smtClean="0"/>
              <a:t> subito un </a:t>
            </a:r>
            <a:r>
              <a:rPr lang="fr-FR" dirty="0" err="1" smtClean="0"/>
              <a:t>glifo</a:t>
            </a:r>
            <a:r>
              <a:rPr lang="fr-FR" dirty="0" smtClean="0"/>
              <a:t> non </a:t>
            </a:r>
            <a:r>
              <a:rPr lang="fr-FR" dirty="0" err="1" smtClean="0"/>
              <a:t>convenzionale</a:t>
            </a:r>
            <a:endParaRPr lang="fr-FR" dirty="0" smtClean="0"/>
          </a:p>
          <a:p>
            <a:pPr defTabSz="843900">
              <a:defRPr/>
            </a:pPr>
            <a:r>
              <a:rPr lang="fr-FR" dirty="0" smtClean="0"/>
              <a:t>Durante la </a:t>
            </a:r>
            <a:r>
              <a:rPr lang="fr-FR" dirty="0" err="1" smtClean="0"/>
              <a:t>ricerca</a:t>
            </a:r>
            <a:r>
              <a:rPr lang="fr-FR" dirty="0" smtClean="0"/>
              <a:t> delle </a:t>
            </a:r>
            <a:r>
              <a:rPr lang="fr-FR" dirty="0" err="1" smtClean="0"/>
              <a:t>componenti</a:t>
            </a:r>
            <a:r>
              <a:rPr lang="fr-FR" dirty="0" smtClean="0"/>
              <a:t> dei </a:t>
            </a:r>
            <a:r>
              <a:rPr lang="fr-FR" dirty="0" err="1" smtClean="0"/>
              <a:t>segni</a:t>
            </a:r>
            <a:r>
              <a:rPr lang="fr-FR" dirty="0" smtClean="0"/>
              <a:t>, i </a:t>
            </a:r>
            <a:r>
              <a:rPr lang="fr-FR" dirty="0" err="1" smtClean="0"/>
              <a:t>glifi</a:t>
            </a:r>
            <a:r>
              <a:rPr lang="fr-FR" dirty="0" smtClean="0"/>
              <a:t> non </a:t>
            </a:r>
            <a:r>
              <a:rPr lang="fr-FR" dirty="0" err="1" smtClean="0"/>
              <a:t>convenzionali</a:t>
            </a:r>
            <a:r>
              <a:rPr lang="fr-FR" dirty="0" smtClean="0"/>
              <a:t>, </a:t>
            </a:r>
            <a:r>
              <a:rPr lang="fr-FR" dirty="0" err="1" smtClean="0"/>
              <a:t>frutto</a:t>
            </a:r>
            <a:r>
              <a:rPr lang="fr-FR" dirty="0" smtClean="0"/>
              <a:t> </a:t>
            </a:r>
            <a:r>
              <a:rPr lang="fr-FR" dirty="0" err="1" smtClean="0"/>
              <a:t>dell’unione</a:t>
            </a:r>
            <a:r>
              <a:rPr lang="fr-FR" dirty="0" smtClean="0"/>
              <a:t> </a:t>
            </a:r>
            <a:r>
              <a:rPr lang="fr-FR" dirty="0" err="1" smtClean="0"/>
              <a:t>grafica</a:t>
            </a:r>
            <a:r>
              <a:rPr lang="fr-FR" dirty="0" smtClean="0"/>
              <a:t> di più </a:t>
            </a:r>
            <a:r>
              <a:rPr lang="fr-FR" dirty="0" err="1" smtClean="0"/>
              <a:t>glifi</a:t>
            </a:r>
            <a:r>
              <a:rPr lang="fr-FR" dirty="0" smtClean="0"/>
              <a:t>, </a:t>
            </a:r>
            <a:r>
              <a:rPr lang="fr-FR" dirty="0" err="1" smtClean="0"/>
              <a:t>pone</a:t>
            </a:r>
            <a:r>
              <a:rPr lang="fr-FR" dirty="0" smtClean="0"/>
              <a:t> </a:t>
            </a:r>
            <a:r>
              <a:rPr lang="fr-FR" dirty="0" err="1" smtClean="0"/>
              <a:t>problemi</a:t>
            </a:r>
            <a:r>
              <a:rPr lang="fr-FR" dirty="0" smtClean="0"/>
              <a:t>:</a:t>
            </a:r>
          </a:p>
          <a:p>
            <a:pPr defTabSz="843900">
              <a:defRPr/>
            </a:pPr>
            <a:r>
              <a:rPr lang="fr-FR" sz="1100" dirty="0"/>
              <a:t>sono (è </a:t>
            </a:r>
            <a:r>
              <a:rPr lang="fr-FR" sz="1100" dirty="0" err="1"/>
              <a:t>evidente</a:t>
            </a:r>
            <a:r>
              <a:rPr lang="fr-FR" sz="1100" dirty="0"/>
              <a:t>!) </a:t>
            </a:r>
            <a:r>
              <a:rPr lang="fr-FR" sz="1100" dirty="0" err="1"/>
              <a:t>presi</a:t>
            </a:r>
            <a:r>
              <a:rPr lang="fr-FR" sz="1100" dirty="0"/>
              <a:t> </a:t>
            </a:r>
            <a:r>
              <a:rPr lang="fr-FR" sz="1100" dirty="0" err="1"/>
              <a:t>esattamente</a:t>
            </a:r>
            <a:r>
              <a:rPr lang="fr-FR" sz="1100" dirty="0"/>
              <a:t> per quel </a:t>
            </a:r>
            <a:r>
              <a:rPr lang="fr-FR" sz="1100" dirty="0" err="1"/>
              <a:t>che</a:t>
            </a:r>
            <a:r>
              <a:rPr lang="fr-FR" sz="1100" dirty="0"/>
              <a:t> sono: </a:t>
            </a:r>
            <a:r>
              <a:rPr lang="fr-FR" sz="1100" dirty="0" err="1"/>
              <a:t>un’altro</a:t>
            </a:r>
            <a:r>
              <a:rPr lang="fr-FR" sz="1100" dirty="0"/>
              <a:t> </a:t>
            </a:r>
            <a:r>
              <a:rPr lang="fr-FR" sz="1100" dirty="0" err="1"/>
              <a:t>glifo</a:t>
            </a:r>
            <a:r>
              <a:rPr lang="fr-FR" sz="1100" dirty="0"/>
              <a:t>!</a:t>
            </a:r>
          </a:p>
          <a:p>
            <a:endParaRPr lang="fr-FR" dirty="0" smtClean="0"/>
          </a:p>
          <a:p>
            <a:endParaRPr lang="it-IT" dirty="0"/>
          </a:p>
        </p:txBody>
      </p:sp>
      <p:sp>
        <p:nvSpPr>
          <p:cNvPr id="4" name="Segnaposto numero diapositiva 3"/>
          <p:cNvSpPr>
            <a:spLocks noGrp="1"/>
          </p:cNvSpPr>
          <p:nvPr>
            <p:ph type="sldNum" sz="quarter" idx="10"/>
          </p:nvPr>
        </p:nvSpPr>
        <p:spPr/>
        <p:txBody>
          <a:bodyPr/>
          <a:lstStyle/>
          <a:p>
            <a:fld id="{36BB353A-990D-4F5A-8D0A-A699408A5FAA}" type="slidenum">
              <a:rPr lang="it-IT" smtClean="0"/>
              <a:pPr/>
              <a:t>18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it-IT" smtClean="0"/>
              <a:t>Fare clic per modificare lo stile del titolo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7F49D355-16BD-4E45-BD9A-5EA878CF7CBD}" type="datetimeFigureOut">
              <a:rPr lang="it-IT" smtClean="0"/>
              <a:pPr/>
              <a:t>7/16/14</a:t>
            </a:fld>
            <a:endParaRPr lang="it-IT"/>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it-IT"/>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it-IT" smtClean="0"/>
              <a:t>Fare clic per modificare lo stile del titolo</a:t>
            </a:r>
            <a:endParaRPr/>
          </a:p>
        </p:txBody>
      </p:sp>
      <p:sp>
        <p:nvSpPr>
          <p:cNvPr id="5" name="Date Placeholder 4"/>
          <p:cNvSpPr>
            <a:spLocks noGrp="1"/>
          </p:cNvSpPr>
          <p:nvPr>
            <p:ph type="dt" sz="half" idx="10"/>
          </p:nvPr>
        </p:nvSpPr>
        <p:spPr/>
        <p:txBody>
          <a:bodyPr/>
          <a:lstStyle/>
          <a:p>
            <a:fld id="{7F49D355-16BD-4E45-BD9A-5EA878CF7CBD}" type="datetimeFigureOut">
              <a:rPr lang="it-IT" smtClean="0"/>
              <a:pPr/>
              <a:t>7/16/14</a:t>
            </a:fld>
            <a:endParaRPr lang="it-IT"/>
          </a:p>
        </p:txBody>
      </p:sp>
      <p:sp>
        <p:nvSpPr>
          <p:cNvPr id="6" name="Footer Placeholder 5"/>
          <p:cNvSpPr>
            <a:spLocks noGrp="1"/>
          </p:cNvSpPr>
          <p:nvPr>
            <p:ph type="ftr" sz="quarter" idx="11"/>
          </p:nvPr>
        </p:nvSpPr>
        <p:spPr/>
        <p:txBody>
          <a:bodyPr/>
          <a:lstStyle/>
          <a:p>
            <a:endParaRPr lang="it-IT"/>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3" name="Rectangle 6"/>
          <p:cNvSpPr/>
          <p:nvPr userDrawn="1"/>
        </p:nvSpPr>
        <p:spPr>
          <a:xfrm>
            <a:off x="8305800" y="282574"/>
            <a:ext cx="54684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Slide Number Placeholder 5"/>
          <p:cNvSpPr>
            <a:spLocks noGrp="1"/>
          </p:cNvSpPr>
          <p:nvPr>
            <p:ph type="sldNum" sz="quarter" idx="12"/>
          </p:nvPr>
        </p:nvSpPr>
        <p:spPr>
          <a:xfrm>
            <a:off x="8289733" y="1981200"/>
            <a:ext cx="554038" cy="365125"/>
          </a:xfrm>
        </p:spPr>
        <p:txBody>
          <a:bodyPr/>
          <a:lstStyle>
            <a:lvl1pPr>
              <a:defRPr>
                <a:solidFill>
                  <a:schemeClr val="tx1">
                    <a:lumMod val="65000"/>
                    <a:lumOff val="35000"/>
                  </a:schemeClr>
                </a:solidFill>
              </a:defRPr>
            </a:lvl1pPr>
          </a:lstStyle>
          <a:p>
            <a:fld id="{162F1D00-BD13-4404-86B0-79703945A0A7}" type="slidenum">
              <a:rPr lang="en-US" smtClean="0"/>
              <a:pPr/>
              <a:t>‹#›</a:t>
            </a:fld>
            <a:endParaRPr lang="en-US" dirty="0"/>
          </a:p>
        </p:txBody>
      </p:sp>
      <p:sp>
        <p:nvSpPr>
          <p:cNvPr id="18" name="Rectangle 9"/>
          <p:cNvSpPr/>
          <p:nvPr userDrawn="1"/>
        </p:nvSpPr>
        <p:spPr>
          <a:xfrm>
            <a:off x="7898991" y="282574"/>
            <a:ext cx="30524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9" name="Rectangle 6"/>
          <p:cNvSpPr/>
          <p:nvPr userDrawn="1"/>
        </p:nvSpPr>
        <p:spPr>
          <a:xfrm>
            <a:off x="7230529" y="282574"/>
            <a:ext cx="568192"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20" name="Immagine 19" descr="SignWriting_Symposium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2726" y="338274"/>
            <a:ext cx="1488670" cy="148867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it-IT" smtClean="0"/>
              <a:t>Fare clic per modificare lo stile del titolo</a:t>
            </a:r>
            <a:endParaRPr/>
          </a:p>
        </p:txBody>
      </p:sp>
      <p:sp>
        <p:nvSpPr>
          <p:cNvPr id="3" name="Date Placeholder 2"/>
          <p:cNvSpPr>
            <a:spLocks noGrp="1"/>
          </p:cNvSpPr>
          <p:nvPr>
            <p:ph type="dt" sz="half" idx="10"/>
          </p:nvPr>
        </p:nvSpPr>
        <p:spPr/>
        <p:txBody>
          <a:bodyPr/>
          <a:lstStyle/>
          <a:p>
            <a:fld id="{7F49D355-16BD-4E45-BD9A-5EA878CF7CBD}" type="datetimeFigureOut">
              <a:rPr lang="it-IT" smtClean="0"/>
              <a:pPr/>
              <a:t>7/16/14</a:t>
            </a:fld>
            <a:endParaRPr lang="it-IT"/>
          </a:p>
        </p:txBody>
      </p:sp>
      <p:sp>
        <p:nvSpPr>
          <p:cNvPr id="4" name="Footer Placeholder 3"/>
          <p:cNvSpPr>
            <a:spLocks noGrp="1"/>
          </p:cNvSpPr>
          <p:nvPr>
            <p:ph type="ftr" sz="quarter" idx="11"/>
          </p:nvPr>
        </p:nvSpPr>
        <p:spPr/>
        <p:txBody>
          <a:bodyPr/>
          <a:lstStyle/>
          <a:p>
            <a:endParaRPr lang="it-IT"/>
          </a:p>
        </p:txBody>
      </p:sp>
      <p:sp>
        <p:nvSpPr>
          <p:cNvPr id="9" name="Rectangle 6"/>
          <p:cNvSpPr/>
          <p:nvPr userDrawn="1"/>
        </p:nvSpPr>
        <p:spPr>
          <a:xfrm>
            <a:off x="8305800" y="282574"/>
            <a:ext cx="54684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Slide Number Placeholder 5"/>
          <p:cNvSpPr>
            <a:spLocks noGrp="1"/>
          </p:cNvSpPr>
          <p:nvPr>
            <p:ph type="sldNum" sz="quarter" idx="12"/>
          </p:nvPr>
        </p:nvSpPr>
        <p:spPr>
          <a:xfrm>
            <a:off x="8289733" y="1981200"/>
            <a:ext cx="554038" cy="365125"/>
          </a:xfrm>
        </p:spPr>
        <p:txBody>
          <a:bodyPr/>
          <a:lstStyle>
            <a:lvl1pPr>
              <a:defRPr>
                <a:solidFill>
                  <a:schemeClr val="tx1">
                    <a:lumMod val="65000"/>
                    <a:lumOff val="35000"/>
                  </a:schemeClr>
                </a:solidFill>
              </a:defRPr>
            </a:lvl1pPr>
          </a:lstStyle>
          <a:p>
            <a:fld id="{162F1D00-BD13-4404-86B0-79703945A0A7}" type="slidenum">
              <a:rPr lang="en-US" smtClean="0"/>
              <a:pPr/>
              <a:t>‹#›</a:t>
            </a:fld>
            <a:endParaRPr lang="en-US" dirty="0"/>
          </a:p>
        </p:txBody>
      </p:sp>
      <p:sp>
        <p:nvSpPr>
          <p:cNvPr id="11" name="Rectangle 9"/>
          <p:cNvSpPr/>
          <p:nvPr userDrawn="1"/>
        </p:nvSpPr>
        <p:spPr>
          <a:xfrm>
            <a:off x="7898991" y="282574"/>
            <a:ext cx="30524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6"/>
          <p:cNvSpPr/>
          <p:nvPr userDrawn="1"/>
        </p:nvSpPr>
        <p:spPr>
          <a:xfrm>
            <a:off x="7230529" y="282574"/>
            <a:ext cx="568192"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3" name="Immagine 12" descr="SignWriting_Symposium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2726" y="338274"/>
            <a:ext cx="1488670" cy="148867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pPr/>
              <a:t>7/16/14</a:t>
            </a:fld>
            <a:endParaRPr lang="it-IT"/>
          </a:p>
        </p:txBody>
      </p:sp>
      <p:sp>
        <p:nvSpPr>
          <p:cNvPr id="3" name="Footer Placeholder 2"/>
          <p:cNvSpPr>
            <a:spLocks noGrp="1"/>
          </p:cNvSpPr>
          <p:nvPr>
            <p:ph type="ftr" sz="quarter" idx="11"/>
          </p:nvPr>
        </p:nvSpPr>
        <p:spPr/>
        <p:txBody>
          <a:bodyPr/>
          <a:lstStyle/>
          <a:p>
            <a:endParaRPr lang="it-IT"/>
          </a:p>
        </p:txBody>
      </p:sp>
      <p:sp>
        <p:nvSpPr>
          <p:cNvPr id="6" name="Rectangle 6"/>
          <p:cNvSpPr/>
          <p:nvPr userDrawn="1"/>
        </p:nvSpPr>
        <p:spPr>
          <a:xfrm>
            <a:off x="8305800" y="282574"/>
            <a:ext cx="54684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7" name="Slide Number Placeholder 5"/>
          <p:cNvSpPr>
            <a:spLocks noGrp="1"/>
          </p:cNvSpPr>
          <p:nvPr>
            <p:ph type="sldNum" sz="quarter" idx="12"/>
          </p:nvPr>
        </p:nvSpPr>
        <p:spPr>
          <a:xfrm>
            <a:off x="8289733" y="1981200"/>
            <a:ext cx="554038" cy="365125"/>
          </a:xfrm>
        </p:spPr>
        <p:txBody>
          <a:bodyPr/>
          <a:lstStyle>
            <a:lvl1pPr>
              <a:defRPr>
                <a:solidFill>
                  <a:schemeClr val="tx1">
                    <a:lumMod val="65000"/>
                    <a:lumOff val="35000"/>
                  </a:schemeClr>
                </a:solidFill>
              </a:defRPr>
            </a:lvl1pPr>
          </a:lstStyle>
          <a:p>
            <a:fld id="{162F1D00-BD13-4404-86B0-79703945A0A7}" type="slidenum">
              <a:rPr lang="en-US" smtClean="0"/>
              <a:pPr/>
              <a:t>‹#›</a:t>
            </a:fld>
            <a:endParaRPr lang="en-US" dirty="0"/>
          </a:p>
        </p:txBody>
      </p:sp>
      <p:sp>
        <p:nvSpPr>
          <p:cNvPr id="8" name="Rectangle 9"/>
          <p:cNvSpPr/>
          <p:nvPr userDrawn="1"/>
        </p:nvSpPr>
        <p:spPr>
          <a:xfrm>
            <a:off x="7898991" y="282574"/>
            <a:ext cx="30524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6"/>
          <p:cNvSpPr/>
          <p:nvPr userDrawn="1"/>
        </p:nvSpPr>
        <p:spPr>
          <a:xfrm>
            <a:off x="7230529" y="282574"/>
            <a:ext cx="568192"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0" name="Immagine 9" descr="SignWriting_Symposium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2726" y="338274"/>
            <a:ext cx="1488670" cy="148867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it-IT" smtClean="0"/>
              <a:t>Fare clic per modificare lo stile del titolo</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7391399" y="6423585"/>
            <a:ext cx="1537447" cy="365125"/>
          </a:xfrm>
        </p:spPr>
        <p:txBody>
          <a:bodyPr/>
          <a:lstStyle/>
          <a:p>
            <a:fld id="{7F49D355-16BD-4E45-BD9A-5EA878CF7CBD}" type="datetimeFigureOut">
              <a:rPr lang="it-IT" smtClean="0"/>
              <a:pPr/>
              <a:t>7/16/14</a:t>
            </a:fld>
            <a:endParaRPr lang="it-IT"/>
          </a:p>
        </p:txBody>
      </p:sp>
      <p:sp>
        <p:nvSpPr>
          <p:cNvPr id="6" name="Footer Placeholder 5"/>
          <p:cNvSpPr>
            <a:spLocks noGrp="1"/>
          </p:cNvSpPr>
          <p:nvPr>
            <p:ph type="ftr" sz="quarter" idx="11"/>
          </p:nvPr>
        </p:nvSpPr>
        <p:spPr>
          <a:xfrm>
            <a:off x="3859305" y="6423585"/>
            <a:ext cx="3316941" cy="365125"/>
          </a:xfrm>
        </p:spPr>
        <p:txBody>
          <a:bodyPr/>
          <a:lstStyle/>
          <a:p>
            <a:endParaRPr lang="it-IT"/>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it-IT" smtClean="0"/>
              <a:t>Fare clic per modificare lo stile del titolo</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7391399" y="6423585"/>
            <a:ext cx="1537447" cy="365125"/>
          </a:xfrm>
        </p:spPr>
        <p:txBody>
          <a:bodyPr/>
          <a:lstStyle/>
          <a:p>
            <a:fld id="{7F49D355-16BD-4E45-BD9A-5EA878CF7CBD}" type="datetimeFigureOut">
              <a:rPr lang="it-IT" smtClean="0"/>
              <a:pPr/>
              <a:t>7/16/14</a:t>
            </a:fld>
            <a:endParaRPr lang="it-IT"/>
          </a:p>
        </p:txBody>
      </p:sp>
      <p:sp>
        <p:nvSpPr>
          <p:cNvPr id="6" name="Footer Placeholder 5"/>
          <p:cNvSpPr>
            <a:spLocks noGrp="1"/>
          </p:cNvSpPr>
          <p:nvPr>
            <p:ph type="ftr" sz="quarter" idx="11"/>
          </p:nvPr>
        </p:nvSpPr>
        <p:spPr>
          <a:xfrm>
            <a:off x="4191000" y="6423585"/>
            <a:ext cx="3005138" cy="365125"/>
          </a:xfrm>
        </p:spPr>
        <p:txBody>
          <a:bodyPr/>
          <a:lstStyle/>
          <a:p>
            <a:endParaRPr lang="it-IT"/>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
        <p:nvSpPr>
          <p:cNvPr id="12" name="Rectangle 6"/>
          <p:cNvSpPr/>
          <p:nvPr userDrawn="1"/>
        </p:nvSpPr>
        <p:spPr>
          <a:xfrm>
            <a:off x="8305800" y="282574"/>
            <a:ext cx="54684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Slide Number Placeholder 5"/>
          <p:cNvSpPr>
            <a:spLocks noGrp="1"/>
          </p:cNvSpPr>
          <p:nvPr>
            <p:ph type="sldNum" sz="quarter" idx="12"/>
          </p:nvPr>
        </p:nvSpPr>
        <p:spPr>
          <a:xfrm>
            <a:off x="8289733" y="1981200"/>
            <a:ext cx="554038" cy="365125"/>
          </a:xfrm>
        </p:spPr>
        <p:txBody>
          <a:bodyPr/>
          <a:lstStyle>
            <a:lvl1pPr>
              <a:defRPr>
                <a:solidFill>
                  <a:schemeClr val="tx1">
                    <a:lumMod val="65000"/>
                    <a:lumOff val="35000"/>
                  </a:schemeClr>
                </a:solidFill>
              </a:defRPr>
            </a:lvl1pPr>
          </a:lstStyle>
          <a:p>
            <a:fld id="{162F1D00-BD13-4404-86B0-79703945A0A7}" type="slidenum">
              <a:rPr lang="en-US" smtClean="0"/>
              <a:pPr/>
              <a:t>‹#›</a:t>
            </a:fld>
            <a:endParaRPr lang="en-US" dirty="0"/>
          </a:p>
        </p:txBody>
      </p:sp>
      <p:sp>
        <p:nvSpPr>
          <p:cNvPr id="14" name="Rectangle 9"/>
          <p:cNvSpPr/>
          <p:nvPr userDrawn="1"/>
        </p:nvSpPr>
        <p:spPr>
          <a:xfrm>
            <a:off x="7898991" y="282574"/>
            <a:ext cx="30524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6"/>
          <p:cNvSpPr/>
          <p:nvPr userDrawn="1"/>
        </p:nvSpPr>
        <p:spPr>
          <a:xfrm>
            <a:off x="7230529" y="282574"/>
            <a:ext cx="568192"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6" name="Immagine 15" descr="SignWriting_Symposium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2726" y="338274"/>
            <a:ext cx="1488670" cy="148867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it-IT" smtClean="0"/>
              <a:t>Fare clic per modificare lo stile del titolo</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pPr/>
              <a:t>7/16/14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a:t>
            </a:fld>
            <a:endParaRPr lang="it-IT"/>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it-IT" smtClean="0"/>
              <a:t>Fare clic per modificare lo stile del titolo</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7F49D355-16BD-4E45-BD9A-5EA878CF7CBD}" type="datetimeFigureOut">
              <a:rPr lang="it-IT" smtClean="0"/>
              <a:pPr/>
              <a:t>7/16/14</a:t>
            </a:fld>
            <a:endParaRPr lang="it-IT"/>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a:t>
            </a:fld>
            <a:endParaRPr lang="it-IT"/>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it-IT" smtClean="0"/>
              <a:t>Fare clic sull'icona per inserire un'immagine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it-IT" smtClean="0"/>
              <a:t>Fare clic sull'icona per inserire un'immagine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it-IT" smtClean="0"/>
              <a:t>Fare clic per modificare lo stile del titolo</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7F49D355-16BD-4E45-BD9A-5EA878CF7CBD}" type="datetimeFigureOut">
              <a:rPr lang="it-IT" smtClean="0"/>
              <a:pPr/>
              <a:t>7/16/14</a:t>
            </a:fld>
            <a:endParaRPr lang="it-IT"/>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a:t>
            </a:fld>
            <a:endParaRPr lang="it-IT"/>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it-IT" smtClean="0"/>
              <a:t>Fare clic sull'icona per inserire un'immagine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it-IT" smtClean="0"/>
              <a:t>Fare clic sull'icona per inserire un'immagine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it-IT" smtClean="0"/>
              <a:t>Fare clic sull'icona per inserire un'immagine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it-IT" smtClean="0"/>
              <a:t>Fare clic per modificare lo stile del titolo</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7391399" y="6423585"/>
            <a:ext cx="1537447" cy="365125"/>
          </a:xfrm>
        </p:spPr>
        <p:txBody>
          <a:bodyPr/>
          <a:lstStyle/>
          <a:p>
            <a:fld id="{7F49D355-16BD-4E45-BD9A-5EA878CF7CBD}" type="datetimeFigureOut">
              <a:rPr lang="it-IT" smtClean="0"/>
              <a:pPr/>
              <a:t>7/16/14</a:t>
            </a:fld>
            <a:endParaRPr lang="it-IT"/>
          </a:p>
        </p:txBody>
      </p:sp>
      <p:sp>
        <p:nvSpPr>
          <p:cNvPr id="6" name="Footer Placeholder 5"/>
          <p:cNvSpPr>
            <a:spLocks noGrp="1"/>
          </p:cNvSpPr>
          <p:nvPr>
            <p:ph type="ftr" sz="quarter" idx="11"/>
          </p:nvPr>
        </p:nvSpPr>
        <p:spPr>
          <a:xfrm>
            <a:off x="4191000" y="6423585"/>
            <a:ext cx="3005138" cy="365125"/>
          </a:xfrm>
        </p:spPr>
        <p:txBody>
          <a:bodyPr/>
          <a:lstStyle/>
          <a:p>
            <a:endParaRPr lang="it-IT"/>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it-IT" smtClean="0"/>
              <a:t>Fare clic sull'icona per inserire un'immagine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it-IT" smtClean="0"/>
              <a:t>Fare clic sull'icona per inserire un'immagine</a:t>
            </a:r>
            <a:endParaRPr dirty="0"/>
          </a:p>
        </p:txBody>
      </p:sp>
      <p:sp>
        <p:nvSpPr>
          <p:cNvPr id="12" name="Rectangle 6"/>
          <p:cNvSpPr/>
          <p:nvPr userDrawn="1"/>
        </p:nvSpPr>
        <p:spPr>
          <a:xfrm>
            <a:off x="8305800" y="282574"/>
            <a:ext cx="54684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Slide Number Placeholder 5"/>
          <p:cNvSpPr>
            <a:spLocks noGrp="1"/>
          </p:cNvSpPr>
          <p:nvPr>
            <p:ph type="sldNum" sz="quarter" idx="12"/>
          </p:nvPr>
        </p:nvSpPr>
        <p:spPr>
          <a:xfrm>
            <a:off x="8289733" y="1981200"/>
            <a:ext cx="554038" cy="365125"/>
          </a:xfrm>
        </p:spPr>
        <p:txBody>
          <a:bodyPr/>
          <a:lstStyle>
            <a:lvl1pPr>
              <a:defRPr>
                <a:solidFill>
                  <a:schemeClr val="tx1">
                    <a:lumMod val="65000"/>
                    <a:lumOff val="35000"/>
                  </a:schemeClr>
                </a:solidFill>
              </a:defRPr>
            </a:lvl1pPr>
          </a:lstStyle>
          <a:p>
            <a:fld id="{162F1D00-BD13-4404-86B0-79703945A0A7}" type="slidenum">
              <a:rPr lang="en-US" smtClean="0"/>
              <a:pPr/>
              <a:t>‹#›</a:t>
            </a:fld>
            <a:endParaRPr lang="en-US" dirty="0"/>
          </a:p>
        </p:txBody>
      </p:sp>
      <p:sp>
        <p:nvSpPr>
          <p:cNvPr id="16" name="Rectangle 9"/>
          <p:cNvSpPr/>
          <p:nvPr userDrawn="1"/>
        </p:nvSpPr>
        <p:spPr>
          <a:xfrm>
            <a:off x="7898991" y="282574"/>
            <a:ext cx="30524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6"/>
          <p:cNvSpPr/>
          <p:nvPr userDrawn="1"/>
        </p:nvSpPr>
        <p:spPr>
          <a:xfrm>
            <a:off x="7230529" y="282574"/>
            <a:ext cx="568192"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8" name="Immagine 17" descr="SignWriting_Symposium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2726" y="338274"/>
            <a:ext cx="1488670" cy="148867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olo e testo verticale">
    <p:spTree>
      <p:nvGrpSpPr>
        <p:cNvPr id="1" name=""/>
        <p:cNvGrpSpPr/>
        <p:nvPr/>
      </p:nvGrpSpPr>
      <p:grpSpPr>
        <a:xfrm>
          <a:off x="0" y="0"/>
          <a:ext cx="0" cy="0"/>
          <a:chOff x="0" y="0"/>
          <a:chExt cx="0" cy="0"/>
        </a:xfrm>
      </p:grpSpPr>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7F49D355-16BD-4E45-BD9A-5EA878CF7CBD}" type="datetimeFigureOut">
              <a:rPr lang="it-IT" smtClean="0"/>
              <a:pPr/>
              <a:t>7/16/14</a:t>
            </a:fld>
            <a:endParaRPr lang="it-IT"/>
          </a:p>
        </p:txBody>
      </p:sp>
      <p:sp>
        <p:nvSpPr>
          <p:cNvPr id="5" name="Footer Placeholder 4"/>
          <p:cNvSpPr>
            <a:spLocks noGrp="1"/>
          </p:cNvSpPr>
          <p:nvPr>
            <p:ph type="ftr" sz="quarter" idx="11"/>
          </p:nvPr>
        </p:nvSpPr>
        <p:spPr/>
        <p:txBody>
          <a:bodyPr/>
          <a:lstStyle/>
          <a:p>
            <a:endParaRPr lang="it-IT"/>
          </a:p>
        </p:txBody>
      </p:sp>
      <p:sp>
        <p:nvSpPr>
          <p:cNvPr id="10" name="Rectangle 6"/>
          <p:cNvSpPr/>
          <p:nvPr userDrawn="1"/>
        </p:nvSpPr>
        <p:spPr>
          <a:xfrm>
            <a:off x="8305800" y="282574"/>
            <a:ext cx="54684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Slide Number Placeholder 5"/>
          <p:cNvSpPr>
            <a:spLocks noGrp="1"/>
          </p:cNvSpPr>
          <p:nvPr>
            <p:ph type="sldNum" sz="quarter" idx="12"/>
          </p:nvPr>
        </p:nvSpPr>
        <p:spPr>
          <a:xfrm>
            <a:off x="8289733" y="1981200"/>
            <a:ext cx="554038" cy="365125"/>
          </a:xfrm>
        </p:spPr>
        <p:txBody>
          <a:bodyPr/>
          <a:lstStyle>
            <a:lvl1pPr>
              <a:defRPr>
                <a:solidFill>
                  <a:schemeClr val="tx1">
                    <a:lumMod val="65000"/>
                    <a:lumOff val="35000"/>
                  </a:schemeClr>
                </a:solidFill>
              </a:defRPr>
            </a:lvl1pPr>
          </a:lstStyle>
          <a:p>
            <a:fld id="{162F1D00-BD13-4404-86B0-79703945A0A7}" type="slidenum">
              <a:rPr lang="en-US" smtClean="0"/>
              <a:pPr/>
              <a:t>‹#›</a:t>
            </a:fld>
            <a:endParaRPr lang="en-US" dirty="0"/>
          </a:p>
        </p:txBody>
      </p:sp>
      <p:sp>
        <p:nvSpPr>
          <p:cNvPr id="12" name="Rectangle 9"/>
          <p:cNvSpPr/>
          <p:nvPr userDrawn="1"/>
        </p:nvSpPr>
        <p:spPr>
          <a:xfrm>
            <a:off x="7898991" y="282574"/>
            <a:ext cx="30524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6"/>
          <p:cNvSpPr/>
          <p:nvPr userDrawn="1"/>
        </p:nvSpPr>
        <p:spPr>
          <a:xfrm>
            <a:off x="7230529" y="282574"/>
            <a:ext cx="568192"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4" name="Immagine 13" descr="SignWriting_Symposium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2726" y="338274"/>
            <a:ext cx="1488670" cy="148867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dirty="0"/>
          </a:p>
        </p:txBody>
      </p:sp>
      <p:sp>
        <p:nvSpPr>
          <p:cNvPr id="4" name="Date Placeholder 3"/>
          <p:cNvSpPr>
            <a:spLocks noGrp="1"/>
          </p:cNvSpPr>
          <p:nvPr>
            <p:ph type="dt" sz="half" idx="10"/>
          </p:nvPr>
        </p:nvSpPr>
        <p:spPr/>
        <p:txBody>
          <a:bodyPr/>
          <a:lstStyle/>
          <a:p>
            <a:fld id="{7F49D355-16BD-4E45-BD9A-5EA878CF7CBD}" type="datetimeFigureOut">
              <a:rPr lang="it-IT" smtClean="0"/>
              <a:pPr/>
              <a:t>7/16/14</a:t>
            </a:fld>
            <a:endParaRPr lang="it-IT"/>
          </a:p>
        </p:txBody>
      </p:sp>
      <p:sp>
        <p:nvSpPr>
          <p:cNvPr id="5" name="Footer Placeholder 4"/>
          <p:cNvSpPr>
            <a:spLocks noGrp="1"/>
          </p:cNvSpPr>
          <p:nvPr>
            <p:ph type="ftr" sz="quarter" idx="11"/>
          </p:nvPr>
        </p:nvSpPr>
        <p:spPr/>
        <p:txBody>
          <a:bodyPr/>
          <a:lstStyle/>
          <a:p>
            <a:endParaRPr lang="it-IT"/>
          </a:p>
        </p:txBody>
      </p:sp>
      <p:sp>
        <p:nvSpPr>
          <p:cNvPr id="16" name="Title 1"/>
          <p:cNvSpPr>
            <a:spLocks noGrp="1"/>
          </p:cNvSpPr>
          <p:nvPr>
            <p:ph type="title"/>
          </p:nvPr>
        </p:nvSpPr>
        <p:spPr>
          <a:xfrm>
            <a:off x="498474" y="484094"/>
            <a:ext cx="7556313" cy="1116106"/>
          </a:xfrm>
        </p:spPr>
        <p:txBody>
          <a:bodyPr/>
          <a:lstStyle/>
          <a:p>
            <a:r>
              <a:rPr lang="en-US" smtClean="0"/>
              <a:t>Click to edit Master title style</a:t>
            </a:r>
            <a:endParaRPr/>
          </a:p>
        </p:txBody>
      </p:sp>
      <p:sp>
        <p:nvSpPr>
          <p:cNvPr id="17" name="TextBox 8"/>
          <p:cNvSpPr txBox="1"/>
          <p:nvPr userDrawn="1"/>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8" name="Rectangle 6"/>
          <p:cNvSpPr/>
          <p:nvPr userDrawn="1"/>
        </p:nvSpPr>
        <p:spPr>
          <a:xfrm>
            <a:off x="8305800" y="282574"/>
            <a:ext cx="54684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9" name="Slide Number Placeholder 5"/>
          <p:cNvSpPr>
            <a:spLocks noGrp="1"/>
          </p:cNvSpPr>
          <p:nvPr>
            <p:ph type="sldNum" sz="quarter" idx="12"/>
          </p:nvPr>
        </p:nvSpPr>
        <p:spPr>
          <a:xfrm>
            <a:off x="8289733" y="1981200"/>
            <a:ext cx="554038" cy="365125"/>
          </a:xfrm>
        </p:spPr>
        <p:txBody>
          <a:bodyPr/>
          <a:lstStyle>
            <a:lvl1pPr>
              <a:defRPr>
                <a:solidFill>
                  <a:schemeClr val="tx1">
                    <a:lumMod val="65000"/>
                    <a:lumOff val="35000"/>
                  </a:schemeClr>
                </a:solidFill>
              </a:defRPr>
            </a:lvl1pPr>
          </a:lstStyle>
          <a:p>
            <a:fld id="{162F1D00-BD13-4404-86B0-79703945A0A7}" type="slidenum">
              <a:rPr lang="en-US" smtClean="0"/>
              <a:pPr/>
              <a:t>‹#›</a:t>
            </a:fld>
            <a:endParaRPr lang="en-US" dirty="0"/>
          </a:p>
        </p:txBody>
      </p:sp>
      <p:sp>
        <p:nvSpPr>
          <p:cNvPr id="20" name="Rectangle 9"/>
          <p:cNvSpPr/>
          <p:nvPr userDrawn="1"/>
        </p:nvSpPr>
        <p:spPr>
          <a:xfrm>
            <a:off x="7898991" y="282574"/>
            <a:ext cx="30524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Rectangle 6"/>
          <p:cNvSpPr/>
          <p:nvPr userDrawn="1"/>
        </p:nvSpPr>
        <p:spPr>
          <a:xfrm>
            <a:off x="7230529" y="282574"/>
            <a:ext cx="568192"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22" name="Immagine 21" descr="SignWriting_Symposium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2726" y="338274"/>
            <a:ext cx="1488670" cy="148867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olo e testo verticale">
    <p:spTree>
      <p:nvGrpSpPr>
        <p:cNvPr id="1" name=""/>
        <p:cNvGrpSpPr/>
        <p:nvPr/>
      </p:nvGrpSpPr>
      <p:grpSpPr>
        <a:xfrm>
          <a:off x="0" y="0"/>
          <a:ext cx="0" cy="0"/>
          <a:chOff x="0" y="0"/>
          <a:chExt cx="0" cy="0"/>
        </a:xfrm>
      </p:grpSpPr>
      <p:sp>
        <p:nvSpPr>
          <p:cNvPr id="10" name="Rectangle 9"/>
          <p:cNvSpPr/>
          <p:nvPr userDrawn="1"/>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it-IT" smtClean="0"/>
              <a:t>Fare clic per modificare lo stile del titolo</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7F49D355-16BD-4E45-BD9A-5EA878CF7CBD}" type="datetimeFigureOut">
              <a:rPr lang="it-IT" smtClean="0"/>
              <a:pPr/>
              <a:t>7/16/14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a:t>
            </a:fld>
            <a:endParaRPr lang="it-IT"/>
          </a:p>
        </p:txBody>
      </p:sp>
      <p:sp>
        <p:nvSpPr>
          <p:cNvPr id="9" name="TextBox 8"/>
          <p:cNvSpPr txBox="1"/>
          <p:nvPr userDrawn="1"/>
        </p:nvSpPr>
        <p:spPr>
          <a:xfrm rot="16200000">
            <a:off x="8593111" y="561668"/>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4" y="134471"/>
            <a:ext cx="7556313" cy="995082"/>
          </a:xfrm>
        </p:spPr>
        <p:txBody>
          <a:bodyPr anchor="b" anchorCtr="0"/>
          <a:lstStyle/>
          <a:p>
            <a:r>
              <a:rPr lang="it-IT" smtClean="0"/>
              <a:t>Fare clic per modificare lo stile del titolo</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7F49D355-16BD-4E45-BD9A-5EA878CF7CBD}" type="datetimeFigureOut">
              <a:rPr lang="it-IT" smtClean="0"/>
              <a:pPr/>
              <a:t>7/16/14</a:t>
            </a:fld>
            <a:endParaRPr lang="it-IT"/>
          </a:p>
        </p:txBody>
      </p:sp>
      <p:sp>
        <p:nvSpPr>
          <p:cNvPr id="5" name="Footer Placeholder 4"/>
          <p:cNvSpPr>
            <a:spLocks noGrp="1"/>
          </p:cNvSpPr>
          <p:nvPr>
            <p:ph type="ftr" sz="quarter" idx="11"/>
          </p:nvPr>
        </p:nvSpPr>
        <p:spPr/>
        <p:txBody>
          <a:bodyPr/>
          <a:lstStyle/>
          <a:p>
            <a:endParaRPr lang="it-IT"/>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stili del testo dello schema</a:t>
            </a:r>
          </a:p>
        </p:txBody>
      </p:sp>
      <p:sp>
        <p:nvSpPr>
          <p:cNvPr id="11" name="Rectangle 6"/>
          <p:cNvSpPr/>
          <p:nvPr userDrawn="1"/>
        </p:nvSpPr>
        <p:spPr>
          <a:xfrm>
            <a:off x="8305800" y="282574"/>
            <a:ext cx="54684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Slide Number Placeholder 5"/>
          <p:cNvSpPr>
            <a:spLocks noGrp="1"/>
          </p:cNvSpPr>
          <p:nvPr>
            <p:ph type="sldNum" sz="quarter" idx="12"/>
          </p:nvPr>
        </p:nvSpPr>
        <p:spPr>
          <a:xfrm>
            <a:off x="8289733" y="1981200"/>
            <a:ext cx="554038" cy="365125"/>
          </a:xfrm>
        </p:spPr>
        <p:txBody>
          <a:bodyPr/>
          <a:lstStyle>
            <a:lvl1pPr>
              <a:defRPr>
                <a:solidFill>
                  <a:schemeClr val="tx1">
                    <a:lumMod val="65000"/>
                    <a:lumOff val="35000"/>
                  </a:schemeClr>
                </a:solidFill>
              </a:defRPr>
            </a:lvl1pPr>
          </a:lstStyle>
          <a:p>
            <a:fld id="{162F1D00-BD13-4404-86B0-79703945A0A7}" type="slidenum">
              <a:rPr lang="en-US" smtClean="0"/>
              <a:pPr/>
              <a:t>‹#›</a:t>
            </a:fld>
            <a:endParaRPr lang="en-US" dirty="0"/>
          </a:p>
        </p:txBody>
      </p:sp>
      <p:sp>
        <p:nvSpPr>
          <p:cNvPr id="13" name="Rectangle 9"/>
          <p:cNvSpPr/>
          <p:nvPr userDrawn="1"/>
        </p:nvSpPr>
        <p:spPr>
          <a:xfrm>
            <a:off x="7898991" y="282574"/>
            <a:ext cx="30524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Rectangle 6"/>
          <p:cNvSpPr/>
          <p:nvPr userDrawn="1"/>
        </p:nvSpPr>
        <p:spPr>
          <a:xfrm>
            <a:off x="7230529" y="282574"/>
            <a:ext cx="568192"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5" name="Immagine 14" descr="SignWriting_Symposium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2726" y="338274"/>
            <a:ext cx="1488670" cy="14886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it-IT" smtClean="0"/>
              <a:t>Fare clic per modificare lo stile del titolo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7F49D355-16BD-4E45-BD9A-5EA878CF7CBD}" type="datetimeFigureOut">
              <a:rPr lang="it-IT" smtClean="0"/>
              <a:pPr/>
              <a:t>7/16/14</a:t>
            </a:fld>
            <a:endParaRPr lang="it-IT"/>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it-IT"/>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it-IT" smtClean="0"/>
              <a:t>Fare clic sull'icona per inserire un'immagine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it-IT" smtClean="0"/>
              <a:t>Fare clic sull'icona per inserire un'immagine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285750" y="228600"/>
            <a:ext cx="857408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it-IT" smtClean="0"/>
              <a:t>Fare clic per modificare lo stile del titolo</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7F49D355-16BD-4E45-BD9A-5EA878CF7CBD}" type="datetimeFigureOut">
              <a:rPr lang="it-IT" smtClean="0"/>
              <a:pPr/>
              <a:t>7/16/14</a:t>
            </a:fld>
            <a:endParaRPr lang="it-IT"/>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it-IT"/>
          </a:p>
        </p:txBody>
      </p:sp>
      <p:sp>
        <p:nvSpPr>
          <p:cNvPr id="6" name="Slide Number Placeholder 5"/>
          <p:cNvSpPr>
            <a:spLocks noGrp="1"/>
          </p:cNvSpPr>
          <p:nvPr>
            <p:ph type="sldNum" sz="quarter" idx="12"/>
          </p:nvPr>
        </p:nvSpPr>
        <p:spPr>
          <a:xfrm>
            <a:off x="8305800" y="6248774"/>
            <a:ext cx="554038" cy="365125"/>
          </a:xfrm>
        </p:spPr>
        <p:txBody>
          <a:bodyPr/>
          <a:lstStyle/>
          <a:p>
            <a:fld id="{E7A41E1B-4F70-4964-A407-84C68BE8251C}" type="slidenum">
              <a:rPr lang="it-IT" smtClean="0"/>
              <a:pPr/>
              <a:t>‹#›</a:t>
            </a:fld>
            <a:endParaRPr lang="it-IT"/>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dirty="0">
                <a:solidFill>
                  <a:schemeClr val="accent1">
                    <a:lumMod val="60000"/>
                    <a:lumOff val="40000"/>
                  </a:schemeClr>
                </a:solidFill>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7F49D355-16BD-4E45-BD9A-5EA878CF7CBD}" type="datetimeFigureOut">
              <a:rPr lang="it-IT" smtClean="0"/>
              <a:pPr/>
              <a:t>7/16/14</a:t>
            </a:fld>
            <a:endParaRPr lang="it-IT"/>
          </a:p>
        </p:txBody>
      </p:sp>
      <p:sp>
        <p:nvSpPr>
          <p:cNvPr id="6" name="Footer Placeholder 5"/>
          <p:cNvSpPr>
            <a:spLocks noGrp="1"/>
          </p:cNvSpPr>
          <p:nvPr>
            <p:ph type="ftr" sz="quarter" idx="11"/>
          </p:nvPr>
        </p:nvSpPr>
        <p:spPr/>
        <p:txBody>
          <a:bodyPr/>
          <a:lstStyle/>
          <a:p>
            <a:endParaRPr lang="it-IT"/>
          </a:p>
        </p:txBody>
      </p:sp>
      <p:sp>
        <p:nvSpPr>
          <p:cNvPr id="13" name="Rectangle 6"/>
          <p:cNvSpPr/>
          <p:nvPr userDrawn="1"/>
        </p:nvSpPr>
        <p:spPr>
          <a:xfrm>
            <a:off x="8305800" y="282574"/>
            <a:ext cx="54684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Slide Number Placeholder 5"/>
          <p:cNvSpPr>
            <a:spLocks noGrp="1"/>
          </p:cNvSpPr>
          <p:nvPr>
            <p:ph type="sldNum" sz="quarter" idx="12"/>
          </p:nvPr>
        </p:nvSpPr>
        <p:spPr>
          <a:xfrm>
            <a:off x="8289733" y="1981200"/>
            <a:ext cx="554038" cy="365125"/>
          </a:xfrm>
        </p:spPr>
        <p:txBody>
          <a:bodyPr/>
          <a:lstStyle>
            <a:lvl1pPr>
              <a:defRPr>
                <a:solidFill>
                  <a:schemeClr val="tx1">
                    <a:lumMod val="65000"/>
                    <a:lumOff val="35000"/>
                  </a:schemeClr>
                </a:solidFill>
              </a:defRPr>
            </a:lvl1pPr>
          </a:lstStyle>
          <a:p>
            <a:fld id="{162F1D00-BD13-4404-86B0-79703945A0A7}" type="slidenum">
              <a:rPr lang="en-US" smtClean="0"/>
              <a:pPr/>
              <a:t>‹#›</a:t>
            </a:fld>
            <a:endParaRPr lang="en-US" dirty="0"/>
          </a:p>
        </p:txBody>
      </p:sp>
      <p:sp>
        <p:nvSpPr>
          <p:cNvPr id="15" name="Rectangle 9"/>
          <p:cNvSpPr/>
          <p:nvPr userDrawn="1"/>
        </p:nvSpPr>
        <p:spPr>
          <a:xfrm>
            <a:off x="7898991" y="282574"/>
            <a:ext cx="30524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6"/>
          <p:cNvSpPr/>
          <p:nvPr userDrawn="1"/>
        </p:nvSpPr>
        <p:spPr>
          <a:xfrm>
            <a:off x="7230529" y="282574"/>
            <a:ext cx="568192"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7" name="Immagine 16" descr="SignWriting_Symposium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2726" y="338274"/>
            <a:ext cx="1488670" cy="14886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it-IT" smtClean="0"/>
              <a:t>Fare clic per modificare lo stile del titolo</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7F49D355-16BD-4E45-BD9A-5EA878CF7CBD}" type="datetimeFigureOut">
              <a:rPr lang="it-IT" smtClean="0"/>
              <a:pPr/>
              <a:t>7/16/14</a:t>
            </a:fld>
            <a:endParaRPr lang="it-IT"/>
          </a:p>
        </p:txBody>
      </p:sp>
      <p:sp>
        <p:nvSpPr>
          <p:cNvPr id="8" name="Footer Placeholder 7"/>
          <p:cNvSpPr>
            <a:spLocks noGrp="1"/>
          </p:cNvSpPr>
          <p:nvPr>
            <p:ph type="ftr" sz="quarter" idx="11"/>
          </p:nvPr>
        </p:nvSpPr>
        <p:spPr/>
        <p:txBody>
          <a:bodyPr/>
          <a:lstStyle/>
          <a:p>
            <a:endParaRPr lang="it-IT"/>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3" name="Rectangle 6"/>
          <p:cNvSpPr/>
          <p:nvPr userDrawn="1"/>
        </p:nvSpPr>
        <p:spPr>
          <a:xfrm>
            <a:off x="8305800" y="282574"/>
            <a:ext cx="54684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Slide Number Placeholder 5"/>
          <p:cNvSpPr>
            <a:spLocks noGrp="1"/>
          </p:cNvSpPr>
          <p:nvPr>
            <p:ph type="sldNum" sz="quarter" idx="12"/>
          </p:nvPr>
        </p:nvSpPr>
        <p:spPr>
          <a:xfrm>
            <a:off x="8289733" y="1981200"/>
            <a:ext cx="554038" cy="365125"/>
          </a:xfrm>
        </p:spPr>
        <p:txBody>
          <a:bodyPr/>
          <a:lstStyle>
            <a:lvl1pPr>
              <a:defRPr>
                <a:solidFill>
                  <a:schemeClr val="tx1">
                    <a:lumMod val="65000"/>
                    <a:lumOff val="35000"/>
                  </a:schemeClr>
                </a:solidFill>
              </a:defRPr>
            </a:lvl1pPr>
          </a:lstStyle>
          <a:p>
            <a:fld id="{162F1D00-BD13-4404-86B0-79703945A0A7}" type="slidenum">
              <a:rPr lang="en-US" smtClean="0"/>
              <a:pPr/>
              <a:t>‹#›</a:t>
            </a:fld>
            <a:endParaRPr lang="en-US" dirty="0"/>
          </a:p>
        </p:txBody>
      </p:sp>
      <p:sp>
        <p:nvSpPr>
          <p:cNvPr id="15" name="Rectangle 9"/>
          <p:cNvSpPr/>
          <p:nvPr userDrawn="1"/>
        </p:nvSpPr>
        <p:spPr>
          <a:xfrm>
            <a:off x="7898991" y="282574"/>
            <a:ext cx="30524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6"/>
          <p:cNvSpPr/>
          <p:nvPr userDrawn="1"/>
        </p:nvSpPr>
        <p:spPr>
          <a:xfrm>
            <a:off x="7230529" y="282574"/>
            <a:ext cx="568192"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7" name="Immagine 16" descr="SignWriting_Symposium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2726" y="338274"/>
            <a:ext cx="1488670" cy="14886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7F49D355-16BD-4E45-BD9A-5EA878CF7CBD}" type="datetimeFigureOut">
              <a:rPr lang="it-IT" smtClean="0"/>
              <a:pPr/>
              <a:t>7/16/14</a:t>
            </a:fld>
            <a:endParaRPr lang="it-IT"/>
          </a:p>
        </p:txBody>
      </p:sp>
      <p:sp>
        <p:nvSpPr>
          <p:cNvPr id="6" name="Footer Placeholder 5"/>
          <p:cNvSpPr>
            <a:spLocks noGrp="1"/>
          </p:cNvSpPr>
          <p:nvPr>
            <p:ph type="ftr" sz="quarter" idx="11"/>
          </p:nvPr>
        </p:nvSpPr>
        <p:spPr/>
        <p:txBody>
          <a:bodyPr/>
          <a:lstStyle/>
          <a:p>
            <a:endParaRPr lang="it-IT"/>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1" name="Rectangle 6"/>
          <p:cNvSpPr/>
          <p:nvPr userDrawn="1"/>
        </p:nvSpPr>
        <p:spPr>
          <a:xfrm>
            <a:off x="8305800" y="282574"/>
            <a:ext cx="54684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Slide Number Placeholder 5"/>
          <p:cNvSpPr>
            <a:spLocks noGrp="1"/>
          </p:cNvSpPr>
          <p:nvPr>
            <p:ph type="sldNum" sz="quarter" idx="12"/>
          </p:nvPr>
        </p:nvSpPr>
        <p:spPr>
          <a:xfrm>
            <a:off x="8289733" y="1981200"/>
            <a:ext cx="554038" cy="365125"/>
          </a:xfrm>
        </p:spPr>
        <p:txBody>
          <a:bodyPr/>
          <a:lstStyle>
            <a:lvl1pPr>
              <a:defRPr>
                <a:solidFill>
                  <a:schemeClr val="tx1">
                    <a:lumMod val="65000"/>
                    <a:lumOff val="35000"/>
                  </a:schemeClr>
                </a:solidFill>
              </a:defRPr>
            </a:lvl1pPr>
          </a:lstStyle>
          <a:p>
            <a:fld id="{162F1D00-BD13-4404-86B0-79703945A0A7}" type="slidenum">
              <a:rPr lang="en-US" smtClean="0"/>
              <a:pPr/>
              <a:t>‹#›</a:t>
            </a:fld>
            <a:endParaRPr lang="en-US" dirty="0"/>
          </a:p>
        </p:txBody>
      </p:sp>
      <p:sp>
        <p:nvSpPr>
          <p:cNvPr id="16" name="Rectangle 9"/>
          <p:cNvSpPr/>
          <p:nvPr userDrawn="1"/>
        </p:nvSpPr>
        <p:spPr>
          <a:xfrm>
            <a:off x="7898991" y="282574"/>
            <a:ext cx="30524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6"/>
          <p:cNvSpPr/>
          <p:nvPr userDrawn="1"/>
        </p:nvSpPr>
        <p:spPr>
          <a:xfrm>
            <a:off x="7230529" y="282574"/>
            <a:ext cx="568192"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8" name="Immagine 17" descr="SignWriting_Symposium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2726" y="338274"/>
            <a:ext cx="1488670" cy="148867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7F49D355-16BD-4E45-BD9A-5EA878CF7CBD}" type="datetimeFigureOut">
              <a:rPr lang="it-IT" smtClean="0"/>
              <a:pPr/>
              <a:t>7/16/14</a:t>
            </a:fld>
            <a:endParaRPr lang="it-IT"/>
          </a:p>
        </p:txBody>
      </p:sp>
      <p:sp>
        <p:nvSpPr>
          <p:cNvPr id="6" name="Footer Placeholder 5"/>
          <p:cNvSpPr>
            <a:spLocks noGrp="1"/>
          </p:cNvSpPr>
          <p:nvPr>
            <p:ph type="ftr" sz="quarter" idx="11"/>
          </p:nvPr>
        </p:nvSpPr>
        <p:spPr/>
        <p:txBody>
          <a:bodyPr/>
          <a:lstStyle/>
          <a:p>
            <a:endParaRPr lang="it-IT"/>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2" name="Rectangle 6"/>
          <p:cNvSpPr/>
          <p:nvPr userDrawn="1"/>
        </p:nvSpPr>
        <p:spPr>
          <a:xfrm>
            <a:off x="8305800" y="282574"/>
            <a:ext cx="54684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Slide Number Placeholder 5"/>
          <p:cNvSpPr>
            <a:spLocks noGrp="1"/>
          </p:cNvSpPr>
          <p:nvPr>
            <p:ph type="sldNum" sz="quarter" idx="12"/>
          </p:nvPr>
        </p:nvSpPr>
        <p:spPr>
          <a:xfrm>
            <a:off x="8289733" y="1981200"/>
            <a:ext cx="554038" cy="365125"/>
          </a:xfrm>
        </p:spPr>
        <p:txBody>
          <a:bodyPr/>
          <a:lstStyle>
            <a:lvl1pPr>
              <a:defRPr>
                <a:solidFill>
                  <a:schemeClr val="tx1">
                    <a:lumMod val="65000"/>
                    <a:lumOff val="35000"/>
                  </a:schemeClr>
                </a:solidFill>
              </a:defRPr>
            </a:lvl1pPr>
          </a:lstStyle>
          <a:p>
            <a:fld id="{162F1D00-BD13-4404-86B0-79703945A0A7}" type="slidenum">
              <a:rPr lang="en-US" smtClean="0"/>
              <a:pPr/>
              <a:t>‹#›</a:t>
            </a:fld>
            <a:endParaRPr lang="en-US" dirty="0"/>
          </a:p>
        </p:txBody>
      </p:sp>
      <p:sp>
        <p:nvSpPr>
          <p:cNvPr id="15" name="Rectangle 9"/>
          <p:cNvSpPr/>
          <p:nvPr userDrawn="1"/>
        </p:nvSpPr>
        <p:spPr>
          <a:xfrm>
            <a:off x="7898991" y="282574"/>
            <a:ext cx="30524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6"/>
          <p:cNvSpPr/>
          <p:nvPr userDrawn="1"/>
        </p:nvSpPr>
        <p:spPr>
          <a:xfrm>
            <a:off x="7230529" y="282574"/>
            <a:ext cx="568192"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7" name="Immagine 16" descr="SignWriting_Symposium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2726" y="338274"/>
            <a:ext cx="1488670" cy="148867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it-IT" smtClean="0"/>
              <a:t>Fare clic per modificare lo stile del titolo</a:t>
            </a:r>
            <a:endParaRPr/>
          </a:p>
        </p:txBody>
      </p:sp>
      <p:sp>
        <p:nvSpPr>
          <p:cNvPr id="3" name="Text Placeholder 2"/>
          <p:cNvSpPr>
            <a:spLocks noGrp="1"/>
          </p:cNvSpPr>
          <p:nvPr>
            <p:ph type="body" idx="1"/>
          </p:nvPr>
        </p:nvSpPr>
        <p:spPr>
          <a:xfrm>
            <a:off x="395536" y="1981200"/>
            <a:ext cx="8352928" cy="4144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F49D355-16BD-4E45-BD9A-5EA878CF7CBD}" type="datetimeFigureOut">
              <a:rPr lang="it-IT" smtClean="0"/>
              <a:pPr/>
              <a:t>7/16/14</a:t>
            </a:fld>
            <a:endParaRPr lang="it-IT"/>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E7A41E1B-4F70-4964-A407-84C68BE8251C}"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ignwriting.org/symposium/presentation0004.html" TargetMode="External"/><Relationship Id="rId4" Type="http://schemas.openxmlformats.org/officeDocument/2006/relationships/hyperlink" Target="http://www.signwriting.org/symposium/presentation0033.html" TargetMode="External"/><Relationship Id="rId1" Type="http://schemas.openxmlformats.org/officeDocument/2006/relationships/slideLayout" Target="../slideLayouts/slideLayout2.xml"/><Relationship Id="rId2" Type="http://schemas.openxmlformats.org/officeDocument/2006/relationships/hyperlink" Target="http://www.signwriting.org/symposium/presentation0001.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4509120"/>
            <a:ext cx="8515672" cy="933450"/>
          </a:xfrm>
        </p:spPr>
        <p:txBody>
          <a:bodyPr>
            <a:normAutofit fontScale="90000"/>
          </a:bodyPr>
          <a:lstStyle/>
          <a:p>
            <a:pPr algn="r"/>
            <a:r>
              <a:rPr lang="en-US" sz="1600" dirty="0" smtClean="0"/>
              <a:t>Implementation into the SWORD project of</a:t>
            </a:r>
            <a:br>
              <a:rPr lang="en-US" sz="1600" dirty="0" smtClean="0"/>
            </a:br>
            <a:r>
              <a:rPr lang="en-US" dirty="0" smtClean="0"/>
              <a:t>observations arising from the process of users‘ appropriating and adapting SignWriting</a:t>
            </a:r>
            <a:endParaRPr lang="en-US" dirty="0"/>
          </a:p>
        </p:txBody>
      </p:sp>
      <p:sp>
        <p:nvSpPr>
          <p:cNvPr id="18" name="Sottotitolo 2"/>
          <p:cNvSpPr>
            <a:spLocks noGrp="1"/>
          </p:cNvSpPr>
          <p:nvPr>
            <p:ph type="subTitle" idx="1"/>
          </p:nvPr>
        </p:nvSpPr>
        <p:spPr>
          <a:xfrm>
            <a:off x="3326190" y="5562599"/>
            <a:ext cx="5513010" cy="1174449"/>
          </a:xfrm>
        </p:spPr>
        <p:txBody>
          <a:bodyPr>
            <a:normAutofit lnSpcReduction="10000"/>
          </a:bodyPr>
          <a:lstStyle/>
          <a:p>
            <a:pPr algn="r"/>
            <a:r>
              <a:rPr lang="it-IT" dirty="0">
                <a:solidFill>
                  <a:schemeClr val="tx1">
                    <a:lumMod val="65000"/>
                    <a:lumOff val="35000"/>
                  </a:schemeClr>
                </a:solidFill>
              </a:rPr>
              <a:t>Claudia S. </a:t>
            </a:r>
            <a:r>
              <a:rPr lang="it-IT" dirty="0" smtClean="0">
                <a:solidFill>
                  <a:schemeClr val="tx1">
                    <a:lumMod val="65000"/>
                    <a:lumOff val="35000"/>
                  </a:schemeClr>
                </a:solidFill>
              </a:rPr>
              <a:t>Bianchini</a:t>
            </a:r>
            <a:r>
              <a:rPr lang="it-IT" baseline="30000" dirty="0" smtClean="0">
                <a:solidFill>
                  <a:schemeClr val="tx1">
                    <a:lumMod val="65000"/>
                    <a:lumOff val="35000"/>
                  </a:schemeClr>
                </a:solidFill>
              </a:rPr>
              <a:t>1</a:t>
            </a:r>
            <a:r>
              <a:rPr lang="it-IT" dirty="0" smtClean="0">
                <a:solidFill>
                  <a:schemeClr val="tx1">
                    <a:lumMod val="65000"/>
                    <a:lumOff val="35000"/>
                  </a:schemeClr>
                </a:solidFill>
              </a:rPr>
              <a:t>, </a:t>
            </a:r>
            <a:r>
              <a:rPr lang="it-IT" dirty="0">
                <a:solidFill>
                  <a:schemeClr val="tx1">
                    <a:lumMod val="65000"/>
                    <a:lumOff val="35000"/>
                  </a:schemeClr>
                </a:solidFill>
              </a:rPr>
              <a:t>Fabrizio </a:t>
            </a:r>
            <a:r>
              <a:rPr lang="it-IT" dirty="0" smtClean="0">
                <a:solidFill>
                  <a:schemeClr val="tx1">
                    <a:lumMod val="65000"/>
                    <a:lumOff val="35000"/>
                  </a:schemeClr>
                </a:solidFill>
              </a:rPr>
              <a:t>Borgia</a:t>
            </a:r>
            <a:r>
              <a:rPr lang="it-IT" baseline="30000" dirty="0" smtClean="0">
                <a:solidFill>
                  <a:schemeClr val="tx1">
                    <a:lumMod val="65000"/>
                    <a:lumOff val="35000"/>
                  </a:schemeClr>
                </a:solidFill>
              </a:rPr>
              <a:t>2,3</a:t>
            </a:r>
          </a:p>
          <a:p>
            <a:pPr algn="r"/>
            <a:endParaRPr lang="it-IT" baseline="30000" dirty="0" smtClean="0">
              <a:solidFill>
                <a:schemeClr val="tx1">
                  <a:lumMod val="65000"/>
                  <a:lumOff val="35000"/>
                </a:schemeClr>
              </a:solidFill>
            </a:endParaRPr>
          </a:p>
          <a:p>
            <a:pPr algn="r"/>
            <a:r>
              <a:rPr lang="it-IT" baseline="30000" dirty="0" smtClean="0">
                <a:solidFill>
                  <a:schemeClr val="tx1">
                    <a:lumMod val="65000"/>
                    <a:lumOff val="35000"/>
                  </a:schemeClr>
                </a:solidFill>
              </a:rPr>
              <a:t>1</a:t>
            </a:r>
            <a:r>
              <a:rPr lang="ro-RO" dirty="0" smtClean="0">
                <a:solidFill>
                  <a:schemeClr val="tx1">
                    <a:lumMod val="65000"/>
                    <a:lumOff val="35000"/>
                  </a:schemeClr>
                </a:solidFill>
              </a:rPr>
              <a:t> </a:t>
            </a:r>
            <a:r>
              <a:rPr lang="fr-FR" dirty="0">
                <a:solidFill>
                  <a:schemeClr val="tx1">
                    <a:lumMod val="65000"/>
                    <a:lumOff val="35000"/>
                  </a:schemeClr>
                </a:solidFill>
              </a:rPr>
              <a:t>Université de </a:t>
            </a:r>
            <a:r>
              <a:rPr lang="fr-FR" dirty="0" smtClean="0">
                <a:solidFill>
                  <a:schemeClr val="tx1">
                    <a:lumMod val="65000"/>
                    <a:lumOff val="35000"/>
                  </a:schemeClr>
                </a:solidFill>
              </a:rPr>
              <a:t>Poitiers - </a:t>
            </a:r>
            <a:r>
              <a:rPr lang="fr-FR" dirty="0" err="1" smtClean="0">
                <a:solidFill>
                  <a:schemeClr val="tx1">
                    <a:lumMod val="65000"/>
                    <a:lumOff val="35000"/>
                  </a:schemeClr>
                </a:solidFill>
              </a:rPr>
              <a:t>FoReLL</a:t>
            </a:r>
            <a:endParaRPr lang="it-IT" dirty="0">
              <a:solidFill>
                <a:schemeClr val="tx1">
                  <a:lumMod val="65000"/>
                  <a:lumOff val="35000"/>
                </a:schemeClr>
              </a:solidFill>
            </a:endParaRPr>
          </a:p>
          <a:p>
            <a:pPr algn="r"/>
            <a:r>
              <a:rPr lang="it-IT" baseline="30000" dirty="0" smtClean="0">
                <a:solidFill>
                  <a:schemeClr val="tx1">
                    <a:lumMod val="65000"/>
                    <a:lumOff val="35000"/>
                  </a:schemeClr>
                </a:solidFill>
              </a:rPr>
              <a:t>2</a:t>
            </a:r>
            <a:r>
              <a:rPr lang="ro-RO" dirty="0" smtClean="0">
                <a:solidFill>
                  <a:schemeClr val="tx1">
                    <a:lumMod val="65000"/>
                    <a:lumOff val="35000"/>
                  </a:schemeClr>
                </a:solidFill>
              </a:rPr>
              <a:t> Université Toulouse </a:t>
            </a:r>
            <a:r>
              <a:rPr lang="ro-RO" dirty="0">
                <a:solidFill>
                  <a:schemeClr val="tx1">
                    <a:lumMod val="65000"/>
                    <a:lumOff val="35000"/>
                  </a:schemeClr>
                </a:solidFill>
              </a:rPr>
              <a:t>III - Paul </a:t>
            </a:r>
            <a:r>
              <a:rPr lang="ro-RO" dirty="0" smtClean="0">
                <a:solidFill>
                  <a:schemeClr val="tx1">
                    <a:lumMod val="65000"/>
                    <a:lumOff val="35000"/>
                  </a:schemeClr>
                </a:solidFill>
              </a:rPr>
              <a:t>Sabatier</a:t>
            </a:r>
          </a:p>
          <a:p>
            <a:pPr algn="r"/>
            <a:r>
              <a:rPr lang="it-IT" baseline="30000" dirty="0" smtClean="0">
                <a:solidFill>
                  <a:schemeClr val="tx1">
                    <a:lumMod val="65000"/>
                    <a:lumOff val="35000"/>
                  </a:schemeClr>
                </a:solidFill>
              </a:rPr>
              <a:t>3</a:t>
            </a:r>
            <a:r>
              <a:rPr lang="ro-RO" dirty="0" smtClean="0">
                <a:solidFill>
                  <a:schemeClr val="tx1">
                    <a:lumMod val="65000"/>
                    <a:lumOff val="35000"/>
                  </a:schemeClr>
                </a:solidFill>
              </a:rPr>
              <a:t> Sapienza Università di Roma</a:t>
            </a:r>
          </a:p>
        </p:txBody>
      </p:sp>
      <p:pic>
        <p:nvPicPr>
          <p:cNvPr id="21" name="Immagine 20" descr="SWift-Logo.png"/>
          <p:cNvPicPr>
            <a:picLocks noChangeAspect="1"/>
          </p:cNvPicPr>
          <p:nvPr/>
        </p:nvPicPr>
        <p:blipFill>
          <a:blip r:embed="rId2" cstate="email">
            <a:alphaModFix/>
            <a:extLst>
              <a:ext uri="{28A0092B-C50C-407E-A947-70E740481C1C}">
                <a14:useLocalDpi xmlns:a14="http://schemas.microsoft.com/office/drawing/2010/main" val="0"/>
              </a:ext>
            </a:extLst>
          </a:blip>
          <a:stretch>
            <a:fillRect/>
          </a:stretch>
        </p:blipFill>
        <p:spPr>
          <a:xfrm>
            <a:off x="4720162" y="312961"/>
            <a:ext cx="1856621" cy="1856621"/>
          </a:xfrm>
          <a:prstGeom prst="rect">
            <a:avLst/>
          </a:prstGeom>
        </p:spPr>
      </p:pic>
      <p:pic>
        <p:nvPicPr>
          <p:cNvPr id="35" name="Immagine 34" descr="SWift-Home.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729" r="-2607"/>
          <a:stretch/>
        </p:blipFill>
        <p:spPr>
          <a:xfrm>
            <a:off x="381001" y="317500"/>
            <a:ext cx="4138083" cy="4008275"/>
          </a:xfrm>
          <a:prstGeom prst="rect">
            <a:avLst/>
          </a:prstGeom>
        </p:spPr>
      </p:pic>
      <p:pic>
        <p:nvPicPr>
          <p:cNvPr id="36" name="Immagine 35" descr="Fun Hi-Re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9375" y="497413"/>
            <a:ext cx="1958652" cy="1523848"/>
          </a:xfrm>
          <a:prstGeom prst="rect">
            <a:avLst/>
          </a:prstGeom>
        </p:spPr>
      </p:pic>
      <p:pic>
        <p:nvPicPr>
          <p:cNvPr id="37" name="Immagine 36" descr="Component-User.png"/>
          <p:cNvPicPr>
            <a:picLocks noChangeAspect="1"/>
          </p:cNvPicPr>
          <p:nvPr/>
        </p:nvPicPr>
        <p:blipFill rotWithShape="1">
          <a:blip r:embed="rId5" cstate="email">
            <a:extLst>
              <a:ext uri="{28A0092B-C50C-407E-A947-70E740481C1C}">
                <a14:useLocalDpi xmlns:a14="http://schemas.microsoft.com/office/drawing/2010/main" val="0"/>
              </a:ext>
            </a:extLst>
          </a:blip>
          <a:srcRect l="16533" t="1895" r="22463" b="3619"/>
          <a:stretch/>
        </p:blipFill>
        <p:spPr>
          <a:xfrm>
            <a:off x="6912290" y="2453775"/>
            <a:ext cx="1856621" cy="1872000"/>
          </a:xfrm>
          <a:prstGeom prst="rect">
            <a:avLst/>
          </a:prstGeom>
        </p:spPr>
      </p:pic>
      <p:pic>
        <p:nvPicPr>
          <p:cNvPr id="38" name="Immagine 37" descr="Handwriting.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15420" y="2351206"/>
            <a:ext cx="1650995" cy="2088508"/>
          </a:xfrm>
          <a:prstGeom prst="rect">
            <a:avLst/>
          </a:prstGeom>
        </p:spPr>
      </p:pic>
    </p:spTree>
    <p:extLst>
      <p:ext uri="{BB962C8B-B14F-4D97-AF65-F5344CB8AC3E}">
        <p14:creationId xmlns:p14="http://schemas.microsoft.com/office/powerpoint/2010/main" val="30053441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4" y="484094"/>
            <a:ext cx="7556313" cy="1116106"/>
          </a:xfrm>
        </p:spPr>
        <p:txBody>
          <a:bodyPr/>
          <a:lstStyle/>
          <a:p>
            <a:r>
              <a:rPr lang="en-US" dirty="0" smtClean="0"/>
              <a:t>SignWriting and its consistent troubles</a:t>
            </a:r>
            <a:endParaRPr lang="en-US" dirty="0"/>
          </a:p>
        </p:txBody>
      </p:sp>
      <p:sp>
        <p:nvSpPr>
          <p:cNvPr id="3" name="Segnaposto contenuto 2"/>
          <p:cNvSpPr>
            <a:spLocks noGrp="1"/>
          </p:cNvSpPr>
          <p:nvPr>
            <p:ph idx="1"/>
          </p:nvPr>
        </p:nvSpPr>
        <p:spPr/>
        <p:txBody>
          <a:bodyPr>
            <a:normAutofit/>
          </a:bodyPr>
          <a:lstStyle/>
          <a:p>
            <a:r>
              <a:rPr lang="en-US" sz="2400" dirty="0" smtClean="0"/>
              <a:t>New users often learn SW by themselves, relying on:</a:t>
            </a:r>
          </a:p>
          <a:p>
            <a:pPr lvl="1"/>
            <a:r>
              <a:rPr lang="en-US" sz="2000" dirty="0" smtClean="0"/>
              <a:t>The SW manual (theory)</a:t>
            </a:r>
          </a:p>
          <a:p>
            <a:pPr lvl="1"/>
            <a:r>
              <a:rPr lang="en-US" sz="2000" dirty="0" err="1" smtClean="0"/>
              <a:t>SignPuddle</a:t>
            </a:r>
            <a:r>
              <a:rPr lang="en-US" sz="2000" dirty="0" smtClean="0"/>
              <a:t> (practice)</a:t>
            </a:r>
          </a:p>
          <a:p>
            <a:r>
              <a:rPr lang="en-US" sz="2400" dirty="0" smtClean="0"/>
              <a:t>The amount of glyphs present in </a:t>
            </a:r>
            <a:r>
              <a:rPr lang="en-US" sz="2400" dirty="0" err="1" smtClean="0"/>
              <a:t>ISWA</a:t>
            </a:r>
            <a:r>
              <a:rPr lang="en-US" sz="2400" dirty="0" smtClean="0"/>
              <a:t> has increased over time</a:t>
            </a:r>
          </a:p>
          <a:p>
            <a:pPr lvl="1"/>
            <a:r>
              <a:rPr lang="en-US" sz="2000" dirty="0" err="1" smtClean="0"/>
              <a:t>Notwhitstanding</a:t>
            </a:r>
            <a:r>
              <a:rPr lang="en-US" sz="2000" dirty="0" smtClean="0"/>
              <a:t> the efforts to keep the whole system coherent, the “history” of SW evolution has  left its mark with every succeeding version of SS/</a:t>
            </a:r>
            <a:r>
              <a:rPr lang="en-US" sz="2000" dirty="0" err="1" smtClean="0"/>
              <a:t>IMWA</a:t>
            </a:r>
            <a:r>
              <a:rPr lang="en-US" sz="2000" dirty="0" smtClean="0"/>
              <a:t>/</a:t>
            </a:r>
            <a:r>
              <a:rPr lang="en-US" sz="2000" dirty="0" err="1" smtClean="0"/>
              <a:t>ISWA</a:t>
            </a:r>
            <a:endParaRPr lang="en-US" sz="2000" dirty="0" smtClean="0"/>
          </a:p>
          <a:p>
            <a:pPr lvl="1"/>
            <a:r>
              <a:rPr lang="en-US" sz="2000" dirty="0" smtClean="0"/>
              <a:t>Nor the manual nor </a:t>
            </a:r>
            <a:r>
              <a:rPr lang="en-US" sz="2000" dirty="0" err="1" smtClean="0"/>
              <a:t>SignPuddle</a:t>
            </a:r>
            <a:r>
              <a:rPr lang="en-US" sz="2000" dirty="0" smtClean="0"/>
              <a:t> explicit all the rules for glyph transformation</a:t>
            </a:r>
            <a:endParaRPr lang="en-US" sz="2000" dirty="0"/>
          </a:p>
        </p:txBody>
      </p:sp>
      <p:grpSp>
        <p:nvGrpSpPr>
          <p:cNvPr id="6" name="Gruppo 5"/>
          <p:cNvGrpSpPr/>
          <p:nvPr/>
        </p:nvGrpSpPr>
        <p:grpSpPr>
          <a:xfrm>
            <a:off x="3707904" y="2492896"/>
            <a:ext cx="2157713" cy="648072"/>
            <a:chOff x="5001245" y="1910750"/>
            <a:chExt cx="1822603" cy="594132"/>
          </a:xfrm>
        </p:grpSpPr>
        <p:sp>
          <p:nvSpPr>
            <p:cNvPr id="4" name="Parentesi graffa chiusa 3"/>
            <p:cNvSpPr/>
            <p:nvPr/>
          </p:nvSpPr>
          <p:spPr>
            <a:xfrm>
              <a:off x="5001245" y="1910750"/>
              <a:ext cx="288032" cy="59413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2800">
                <a:solidFill>
                  <a:schemeClr val="bg1">
                    <a:lumMod val="50000"/>
                  </a:schemeClr>
                </a:solidFill>
              </a:endParaRPr>
            </a:p>
          </p:txBody>
        </p:sp>
        <p:sp>
          <p:nvSpPr>
            <p:cNvPr id="5" name="CasellaDiTesto 4"/>
            <p:cNvSpPr txBox="1"/>
            <p:nvPr/>
          </p:nvSpPr>
          <p:spPr>
            <a:xfrm>
              <a:off x="5305369" y="2034261"/>
              <a:ext cx="1518479" cy="338592"/>
            </a:xfrm>
            <a:prstGeom prst="rect">
              <a:avLst/>
            </a:prstGeom>
            <a:noFill/>
          </p:spPr>
          <p:txBody>
            <a:bodyPr wrap="none" rtlCol="0">
              <a:spAutoFit/>
            </a:bodyPr>
            <a:lstStyle/>
            <a:p>
              <a:r>
                <a:rPr lang="en-US" dirty="0" smtClean="0">
                  <a:solidFill>
                    <a:schemeClr val="bg1">
                      <a:lumMod val="50000"/>
                    </a:schemeClr>
                  </a:solidFill>
                </a:rPr>
                <a:t>based on </a:t>
              </a:r>
              <a:r>
                <a:rPr lang="en-US" dirty="0" err="1" smtClean="0">
                  <a:solidFill>
                    <a:schemeClr val="bg1">
                      <a:lumMod val="50000"/>
                    </a:schemeClr>
                  </a:solidFill>
                </a:rPr>
                <a:t>ISWA</a:t>
              </a:r>
              <a:endParaRPr lang="en-US" dirty="0">
                <a:solidFill>
                  <a:schemeClr val="bg1">
                    <a:lumMod val="50000"/>
                  </a:schemeClr>
                </a:solidFill>
                <a:latin typeface="Rockwell (Corpo)"/>
              </a:endParaRPr>
            </a:p>
          </p:txBody>
        </p:sp>
      </p:grpSp>
    </p:spTree>
    <p:extLst>
      <p:ext uri="{BB962C8B-B14F-4D97-AF65-F5344CB8AC3E}">
        <p14:creationId xmlns:p14="http://schemas.microsoft.com/office/powerpoint/2010/main" val="22176135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4" y="484094"/>
            <a:ext cx="7556313" cy="1116106"/>
          </a:xfrm>
        </p:spPr>
        <p:txBody>
          <a:bodyPr/>
          <a:lstStyle/>
          <a:p>
            <a:r>
              <a:rPr lang="en-US" smtClean="0"/>
              <a:t>E.g.: glyph organization in SignPuddle</a:t>
            </a:r>
            <a:endParaRPr lang="en-US" dirty="0"/>
          </a:p>
        </p:txBody>
      </p:sp>
      <p:sp>
        <p:nvSpPr>
          <p:cNvPr id="3" name="Segnaposto contenuto 2"/>
          <p:cNvSpPr>
            <a:spLocks noGrp="1"/>
          </p:cNvSpPr>
          <p:nvPr>
            <p:ph idx="1"/>
          </p:nvPr>
        </p:nvSpPr>
        <p:spPr>
          <a:xfrm>
            <a:off x="395536" y="1981200"/>
            <a:ext cx="8352928" cy="4688160"/>
          </a:xfrm>
        </p:spPr>
        <p:txBody>
          <a:bodyPr>
            <a:noAutofit/>
          </a:bodyPr>
          <a:lstStyle/>
          <a:p>
            <a:r>
              <a:rPr lang="en-US" sz="2400" dirty="0" smtClean="0"/>
              <a:t>In </a:t>
            </a:r>
            <a:r>
              <a:rPr lang="en-US" sz="2400" dirty="0" err="1" smtClean="0"/>
              <a:t>SignPuddle</a:t>
            </a:r>
            <a:r>
              <a:rPr lang="en-US" sz="2400" dirty="0" smtClean="0"/>
              <a:t>, selecting two very similar glyphs follows very different paths</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The rules for glyph transformation are not explicit</a:t>
            </a:r>
          </a:p>
        </p:txBody>
      </p:sp>
      <p:pic>
        <p:nvPicPr>
          <p:cNvPr id="1026" name="Picture 2" descr="selezione glifi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852936"/>
            <a:ext cx="8250081"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9523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484094"/>
            <a:ext cx="5760639" cy="1116106"/>
          </a:xfrm>
        </p:spPr>
        <p:txBody>
          <a:bodyPr/>
          <a:lstStyle/>
          <a:p>
            <a:r>
              <a:rPr lang="en-US" dirty="0" smtClean="0"/>
              <a:t>E.g.: glyph organization </a:t>
            </a:r>
            <a:br>
              <a:rPr lang="en-US" dirty="0" smtClean="0"/>
            </a:br>
            <a:r>
              <a:rPr lang="en-US" dirty="0" smtClean="0"/>
              <a:t>in </a:t>
            </a:r>
            <a:r>
              <a:rPr lang="en-US" dirty="0" err="1" smtClean="0"/>
              <a:t>ISWA</a:t>
            </a:r>
            <a:r>
              <a:rPr lang="en-US" dirty="0" smtClean="0"/>
              <a:t> and in the manual</a:t>
            </a:r>
            <a:endParaRPr lang="en-US" dirty="0"/>
          </a:p>
        </p:txBody>
      </p:sp>
      <p:sp>
        <p:nvSpPr>
          <p:cNvPr id="3" name="Segnaposto contenuto 2"/>
          <p:cNvSpPr>
            <a:spLocks noGrp="1"/>
          </p:cNvSpPr>
          <p:nvPr>
            <p:ph idx="1"/>
          </p:nvPr>
        </p:nvSpPr>
        <p:spPr>
          <a:xfrm>
            <a:off x="1763688" y="1981201"/>
            <a:ext cx="6984776" cy="2095872"/>
          </a:xfrm>
        </p:spPr>
        <p:txBody>
          <a:bodyPr>
            <a:normAutofit/>
          </a:bodyPr>
          <a:lstStyle/>
          <a:p>
            <a:r>
              <a:rPr lang="en-US" sz="2400" dirty="0" smtClean="0"/>
              <a:t>In ISWA2008, movements are arranged by trajectories, not by the body part involved</a:t>
            </a:r>
          </a:p>
          <a:p>
            <a:pPr lvl="1"/>
            <a:r>
              <a:rPr lang="en-US" sz="2000" dirty="0" smtClean="0"/>
              <a:t>The graphical similarities among glyphs, relative to similar body parts, are lost</a:t>
            </a:r>
          </a:p>
          <a:p>
            <a:pPr lvl="1"/>
            <a:r>
              <a:rPr lang="en-US" sz="2000" dirty="0" smtClean="0"/>
              <a:t>The manual mirrors such an arrangement</a:t>
            </a:r>
            <a:endParaRPr lang="en-US" sz="2000" dirty="0"/>
          </a:p>
        </p:txBody>
      </p:sp>
      <p:pic>
        <p:nvPicPr>
          <p:cNvPr id="2051" name="Picture 3"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305300"/>
            <a:ext cx="7524329"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6629" t="11520" r="31141" b="9189"/>
          <a:stretch/>
        </p:blipFill>
        <p:spPr bwMode="auto">
          <a:xfrm>
            <a:off x="7145" y="614149"/>
            <a:ext cx="1612527" cy="624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4728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84094"/>
            <a:ext cx="6984776" cy="1116106"/>
          </a:xfrm>
        </p:spPr>
        <p:txBody>
          <a:bodyPr/>
          <a:lstStyle/>
          <a:p>
            <a:r>
              <a:rPr lang="en-US" dirty="0" smtClean="0"/>
              <a:t>E.g.: glyph organization in ISWA2008</a:t>
            </a:r>
            <a:endParaRPr lang="en-US" dirty="0"/>
          </a:p>
        </p:txBody>
      </p:sp>
      <p:sp>
        <p:nvSpPr>
          <p:cNvPr id="3" name="Segnaposto contenuto 2"/>
          <p:cNvSpPr>
            <a:spLocks noGrp="1"/>
          </p:cNvSpPr>
          <p:nvPr>
            <p:ph idx="1"/>
          </p:nvPr>
        </p:nvSpPr>
        <p:spPr/>
        <p:txBody>
          <a:bodyPr>
            <a:normAutofit/>
          </a:bodyPr>
          <a:lstStyle/>
          <a:p>
            <a:r>
              <a:rPr lang="en-US" sz="2400" dirty="0" smtClean="0"/>
              <a:t>Furthermore, there are many “holes” in the classification</a:t>
            </a:r>
          </a:p>
          <a:p>
            <a:pPr lvl="1"/>
            <a:r>
              <a:rPr lang="en-US" sz="2000" dirty="0" smtClean="0"/>
              <a:t>E.g.: movements possible only on one single plane, and not on others</a:t>
            </a:r>
            <a:endParaRPr lang="en-US" sz="2000" dirty="0"/>
          </a:p>
        </p:txBody>
      </p:sp>
      <p:pic>
        <p:nvPicPr>
          <p:cNvPr id="15" name="Immagine 14" descr="riassunto glifi inventati"/>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29000"/>
            <a:ext cx="8352928" cy="2736304"/>
          </a:xfrm>
          <a:prstGeom prst="rect">
            <a:avLst/>
          </a:prstGeom>
          <a:noFill/>
          <a:ln>
            <a:noFill/>
          </a:ln>
        </p:spPr>
      </p:pic>
    </p:spTree>
    <p:extLst>
      <p:ext uri="{BB962C8B-B14F-4D97-AF65-F5344CB8AC3E}">
        <p14:creationId xmlns:p14="http://schemas.microsoft.com/office/powerpoint/2010/main" val="1226492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5" y="484094"/>
            <a:ext cx="4299282" cy="1116106"/>
          </a:xfrm>
        </p:spPr>
        <p:txBody>
          <a:bodyPr/>
          <a:lstStyle/>
          <a:p>
            <a:r>
              <a:rPr lang="en-US" dirty="0" smtClean="0"/>
              <a:t>Our proposal:</a:t>
            </a:r>
            <a:br>
              <a:rPr lang="en-US" dirty="0" smtClean="0"/>
            </a:br>
            <a:r>
              <a:rPr lang="en-US" dirty="0" smtClean="0"/>
              <a:t>a reclassification</a:t>
            </a:r>
            <a:endParaRPr lang="en-US" dirty="0"/>
          </a:p>
        </p:txBody>
      </p:sp>
      <p:sp>
        <p:nvSpPr>
          <p:cNvPr id="3" name="Segnaposto contenuto 2"/>
          <p:cNvSpPr>
            <a:spLocks noGrp="1"/>
          </p:cNvSpPr>
          <p:nvPr>
            <p:ph idx="1"/>
          </p:nvPr>
        </p:nvSpPr>
        <p:spPr>
          <a:xfrm>
            <a:off x="107505" y="1981200"/>
            <a:ext cx="5237506" cy="4144963"/>
          </a:xfrm>
        </p:spPr>
        <p:txBody>
          <a:bodyPr>
            <a:normAutofit/>
          </a:bodyPr>
          <a:lstStyle/>
          <a:p>
            <a:r>
              <a:rPr lang="en-US" sz="2400" dirty="0" smtClean="0"/>
              <a:t>Re-arranging SW to  explicit all the functional and graphic rules securing the glyph production</a:t>
            </a:r>
          </a:p>
          <a:p>
            <a:pPr lvl="1"/>
            <a:r>
              <a:rPr lang="en-US" sz="2000" dirty="0" smtClean="0"/>
              <a:t>Removing irregularities (“exceptions”)</a:t>
            </a:r>
          </a:p>
          <a:p>
            <a:pPr lvl="2"/>
            <a:r>
              <a:rPr lang="en-US" sz="2000" dirty="0" smtClean="0"/>
              <a:t>Still, without messing with  Sutton &amp; </a:t>
            </a:r>
            <a:r>
              <a:rPr lang="en-US" sz="2000" dirty="0" err="1" smtClean="0"/>
              <a:t>Co’s</a:t>
            </a:r>
            <a:r>
              <a:rPr lang="en-US" sz="2000" dirty="0" smtClean="0"/>
              <a:t> foundations</a:t>
            </a:r>
          </a:p>
          <a:p>
            <a:endParaRPr lang="fr-FR" sz="2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018" t="22307" r="42661" b="12115"/>
          <a:stretch/>
        </p:blipFill>
        <p:spPr bwMode="auto">
          <a:xfrm>
            <a:off x="5345011" y="980728"/>
            <a:ext cx="3798278" cy="590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778" t="69808" r="28292" b="24423"/>
          <a:stretch/>
        </p:blipFill>
        <p:spPr bwMode="auto">
          <a:xfrm>
            <a:off x="5436096" y="44624"/>
            <a:ext cx="3600000" cy="374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8842" t="52756" r="28225" b="41651"/>
          <a:stretch/>
        </p:blipFill>
        <p:spPr bwMode="auto">
          <a:xfrm>
            <a:off x="5436096" y="408511"/>
            <a:ext cx="3600000" cy="50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2050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5" y="484094"/>
            <a:ext cx="6665814" cy="1116106"/>
          </a:xfrm>
        </p:spPr>
        <p:txBody>
          <a:bodyPr/>
          <a:lstStyle/>
          <a:p>
            <a:r>
              <a:rPr lang="en-US" dirty="0" smtClean="0"/>
              <a:t>Advantages of the reclassification</a:t>
            </a:r>
            <a:endParaRPr lang="en-US" dirty="0"/>
          </a:p>
        </p:txBody>
      </p:sp>
      <p:sp>
        <p:nvSpPr>
          <p:cNvPr id="3" name="Segnaposto contenuto 2"/>
          <p:cNvSpPr>
            <a:spLocks noGrp="1"/>
          </p:cNvSpPr>
          <p:nvPr>
            <p:ph idx="1"/>
          </p:nvPr>
        </p:nvSpPr>
        <p:spPr/>
        <p:txBody>
          <a:bodyPr>
            <a:normAutofit/>
          </a:bodyPr>
          <a:lstStyle/>
          <a:p>
            <a:r>
              <a:rPr lang="en-US" sz="2400" dirty="0" smtClean="0"/>
              <a:t>Thanks to the reclassification,</a:t>
            </a:r>
          </a:p>
          <a:p>
            <a:pPr lvl="1"/>
            <a:r>
              <a:rPr lang="en-US" sz="2000" dirty="0" smtClean="0"/>
              <a:t>All the rules for using each glyph are 100% explicit (clarity) and without exceptions (coherence)</a:t>
            </a:r>
          </a:p>
          <a:p>
            <a:pPr lvl="2"/>
            <a:r>
              <a:rPr lang="en-US" sz="2000" dirty="0" smtClean="0"/>
              <a:t>Following these rules, the set of glyphs may be completed maintaining a systemic coherence</a:t>
            </a:r>
          </a:p>
          <a:p>
            <a:pPr lvl="2"/>
            <a:r>
              <a:rPr lang="en-US" sz="2000" dirty="0" smtClean="0"/>
              <a:t>The parameters of each trait may be investigated, even when glyphs do not belong to the same category</a:t>
            </a:r>
          </a:p>
          <a:p>
            <a:pPr lvl="3"/>
            <a:r>
              <a:rPr lang="en-US" sz="2000" dirty="0" smtClean="0"/>
              <a:t>Great usefulness in linguistics</a:t>
            </a:r>
            <a:endParaRPr lang="en-US" sz="2000" dirty="0"/>
          </a:p>
        </p:txBody>
      </p:sp>
    </p:spTree>
    <p:extLst>
      <p:ext uri="{BB962C8B-B14F-4D97-AF65-F5344CB8AC3E}">
        <p14:creationId xmlns:p14="http://schemas.microsoft.com/office/powerpoint/2010/main" val="12630356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84094"/>
            <a:ext cx="7200800" cy="1116106"/>
          </a:xfrm>
        </p:spPr>
        <p:txBody>
          <a:bodyPr/>
          <a:lstStyle/>
          <a:p>
            <a:r>
              <a:rPr lang="en-US" sz="3400" spc="-50" dirty="0" smtClean="0"/>
              <a:t>Reasons from “</a:t>
            </a:r>
            <a:r>
              <a:rPr lang="en-US" sz="3400" i="1" spc="-50" dirty="0" smtClean="0"/>
              <a:t>in vivo</a:t>
            </a:r>
            <a:r>
              <a:rPr lang="en-US" sz="3400" spc="-50" dirty="0" smtClean="0"/>
              <a:t>” observations </a:t>
            </a:r>
            <a:r>
              <a:rPr lang="en-US" sz="3400" dirty="0" smtClean="0"/>
              <a:t>on why new glyphs are added</a:t>
            </a:r>
            <a:endParaRPr lang="en-US" sz="3400" dirty="0"/>
          </a:p>
        </p:txBody>
      </p:sp>
      <p:sp>
        <p:nvSpPr>
          <p:cNvPr id="3" name="Segnaposto contenuto 2"/>
          <p:cNvSpPr>
            <a:spLocks noGrp="1"/>
          </p:cNvSpPr>
          <p:nvPr>
            <p:ph idx="1"/>
          </p:nvPr>
        </p:nvSpPr>
        <p:spPr/>
        <p:txBody>
          <a:bodyPr>
            <a:normAutofit/>
          </a:bodyPr>
          <a:lstStyle/>
          <a:p>
            <a:r>
              <a:rPr lang="en-US" sz="2400" dirty="0" smtClean="0"/>
              <a:t>At LLISS, deaf people prefer hand-writing</a:t>
            </a:r>
          </a:p>
          <a:p>
            <a:pPr lvl="1"/>
            <a:r>
              <a:rPr lang="en-US" sz="2000" dirty="0" smtClean="0"/>
              <a:t>Failing to find specific glyphs, they invent new ones (“ad hoc” glyphs)</a:t>
            </a:r>
          </a:p>
          <a:p>
            <a:pPr lvl="2"/>
            <a:r>
              <a:rPr lang="en-US" sz="2000" dirty="0" smtClean="0"/>
              <a:t>That’s a true process of adaptation and appropriation of SW</a:t>
            </a:r>
          </a:p>
          <a:p>
            <a:pPr lvl="3"/>
            <a:r>
              <a:rPr lang="en-US" sz="2000" dirty="0" smtClean="0"/>
              <a:t>But composition rules are quite strict</a:t>
            </a:r>
          </a:p>
          <a:p>
            <a:pPr lvl="4"/>
            <a:r>
              <a:rPr lang="en-US" sz="2000" dirty="0" smtClean="0"/>
              <a:t>Almost the same as those pointed out in the reclassification</a:t>
            </a:r>
            <a:endParaRPr lang="en-US" sz="2000" dirty="0"/>
          </a:p>
        </p:txBody>
      </p:sp>
    </p:spTree>
    <p:extLst>
      <p:ext uri="{BB962C8B-B14F-4D97-AF65-F5344CB8AC3E}">
        <p14:creationId xmlns:p14="http://schemas.microsoft.com/office/powerpoint/2010/main" val="7821991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98474" y="484094"/>
            <a:ext cx="7556313" cy="1116106"/>
          </a:xfrm>
        </p:spPr>
        <p:txBody>
          <a:bodyPr/>
          <a:lstStyle/>
          <a:p>
            <a:pPr lvl="0"/>
            <a:r>
              <a:rPr lang="en-US" dirty="0" smtClean="0"/>
              <a:t>Defining the </a:t>
            </a:r>
            <a:r>
              <a:rPr lang="en-US" i="1" dirty="0" smtClean="0"/>
              <a:t>ad hoc </a:t>
            </a:r>
            <a:r>
              <a:rPr lang="en-US" dirty="0" smtClean="0"/>
              <a:t>glyphs</a:t>
            </a:r>
            <a:endParaRPr lang="en-US" dirty="0"/>
          </a:p>
        </p:txBody>
      </p:sp>
      <p:sp>
        <p:nvSpPr>
          <p:cNvPr id="3" name="Segnaposto contenuto 2"/>
          <p:cNvSpPr>
            <a:spLocks noGrp="1"/>
          </p:cNvSpPr>
          <p:nvPr>
            <p:ph idx="1"/>
          </p:nvPr>
        </p:nvSpPr>
        <p:spPr>
          <a:xfrm>
            <a:off x="395536" y="1981200"/>
            <a:ext cx="4824536" cy="4144963"/>
          </a:xfrm>
        </p:spPr>
        <p:txBody>
          <a:bodyPr>
            <a:normAutofit/>
          </a:bodyPr>
          <a:lstStyle/>
          <a:p>
            <a:r>
              <a:rPr lang="en-US" sz="2400" dirty="0" smtClean="0"/>
              <a:t>An ad hoc glyph should:</a:t>
            </a:r>
          </a:p>
          <a:p>
            <a:pPr lvl="2"/>
            <a:r>
              <a:rPr lang="en-US" sz="2000" dirty="0" smtClean="0"/>
              <a:t>Fill a (alleged) void in SW</a:t>
            </a:r>
          </a:p>
          <a:p>
            <a:pPr lvl="2"/>
            <a:r>
              <a:rPr lang="en-US" sz="2000" dirty="0" smtClean="0"/>
              <a:t>Sprout from the union or meaning modification of existent glyphs</a:t>
            </a:r>
          </a:p>
          <a:p>
            <a:pPr lvl="2"/>
            <a:r>
              <a:rPr lang="en-US" sz="2000" dirty="0" smtClean="0"/>
              <a:t>Be coherent with the system</a:t>
            </a:r>
          </a:p>
          <a:p>
            <a:pPr lvl="2"/>
            <a:r>
              <a:rPr lang="en-US" sz="2000" dirty="0" smtClean="0"/>
              <a:t>Be easy to understand</a:t>
            </a:r>
          </a:p>
          <a:p>
            <a:pPr lvl="2"/>
            <a:r>
              <a:rPr lang="en-US" sz="2000" dirty="0" smtClean="0"/>
              <a:t>Aspire to be duly included in the official SW</a:t>
            </a:r>
          </a:p>
        </p:txBody>
      </p:sp>
      <p:grpSp>
        <p:nvGrpSpPr>
          <p:cNvPr id="8" name="Gruppo 7"/>
          <p:cNvGrpSpPr/>
          <p:nvPr/>
        </p:nvGrpSpPr>
        <p:grpSpPr>
          <a:xfrm>
            <a:off x="5498178" y="2046007"/>
            <a:ext cx="3466310" cy="4335321"/>
            <a:chOff x="4123992" y="372954"/>
            <a:chExt cx="3466310" cy="4335321"/>
          </a:xfrm>
        </p:grpSpPr>
        <p:pic>
          <p:nvPicPr>
            <p:cNvPr id="9" name="Picture 3" descr="C:\Documents and Settings\chiadu\Desktop\da fare\convegno elena\materiale per convegno elena da Cerlico11\immagini Cerlico11\Untitled2.png"/>
            <p:cNvPicPr>
              <a:picLocks noChangeAspect="1" noChangeArrowheads="1"/>
            </p:cNvPicPr>
            <p:nvPr/>
          </p:nvPicPr>
          <p:blipFill>
            <a:blip r:embed="rId3"/>
            <a:srcRect/>
            <a:stretch>
              <a:fillRect/>
            </a:stretch>
          </p:blipFill>
          <p:spPr bwMode="auto">
            <a:xfrm>
              <a:off x="4123992" y="3686823"/>
              <a:ext cx="339006" cy="649282"/>
            </a:xfrm>
            <a:prstGeom prst="rect">
              <a:avLst/>
            </a:prstGeom>
            <a:noFill/>
          </p:spPr>
        </p:pic>
        <p:pic>
          <p:nvPicPr>
            <p:cNvPr id="10" name="Picture 2" descr="C:\Documents and Settings\chiadu\Desktop\da fare\convegno elena\materiale per convegno elena da Cerlico11\immagini Cerlico11\Untitled.png"/>
            <p:cNvPicPr>
              <a:picLocks noChangeAspect="1" noChangeArrowheads="1"/>
            </p:cNvPicPr>
            <p:nvPr/>
          </p:nvPicPr>
          <p:blipFill>
            <a:blip r:embed="rId4"/>
            <a:srcRect/>
            <a:stretch>
              <a:fillRect/>
            </a:stretch>
          </p:blipFill>
          <p:spPr bwMode="auto">
            <a:xfrm>
              <a:off x="6932304" y="3331913"/>
              <a:ext cx="657998" cy="1376362"/>
            </a:xfrm>
            <a:prstGeom prst="rect">
              <a:avLst/>
            </a:prstGeom>
            <a:noFill/>
          </p:spPr>
        </p:pic>
        <p:pic>
          <p:nvPicPr>
            <p:cNvPr id="11" name="Picture 3" descr="C:\Documents and Settings\chiadu\Desktop\da fare\convegno elena\materiale per convegno elena da Cerlico11\immagini Cerlico11\Untitled2.png"/>
            <p:cNvPicPr>
              <a:picLocks noChangeAspect="1" noChangeArrowheads="1"/>
            </p:cNvPicPr>
            <p:nvPr/>
          </p:nvPicPr>
          <p:blipFill>
            <a:blip r:embed="rId3"/>
            <a:srcRect/>
            <a:stretch>
              <a:fillRect/>
            </a:stretch>
          </p:blipFill>
          <p:spPr bwMode="auto">
            <a:xfrm>
              <a:off x="4785118" y="3686823"/>
              <a:ext cx="339006" cy="649282"/>
            </a:xfrm>
            <a:prstGeom prst="rect">
              <a:avLst/>
            </a:prstGeom>
            <a:noFill/>
          </p:spPr>
        </p:pic>
        <p:sp>
          <p:nvSpPr>
            <p:cNvPr id="12" name="Croce 11"/>
            <p:cNvSpPr/>
            <p:nvPr/>
          </p:nvSpPr>
          <p:spPr>
            <a:xfrm>
              <a:off x="4481182" y="3901137"/>
              <a:ext cx="357190" cy="35719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Uguale 12"/>
            <p:cNvSpPr/>
            <p:nvPr/>
          </p:nvSpPr>
          <p:spPr>
            <a:xfrm>
              <a:off x="5195562" y="3829699"/>
              <a:ext cx="428628" cy="42862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Freccia in giù 13"/>
            <p:cNvSpPr/>
            <p:nvPr/>
          </p:nvSpPr>
          <p:spPr>
            <a:xfrm rot="16200000">
              <a:off x="6623752" y="3908547"/>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4" descr="C:\Documents and Settings\chiadu\Desktop\da fare\convegno elena\materiale per convegno elena da Cerlico11\immagini Cerlico11\Untitled3.png"/>
            <p:cNvPicPr>
              <a:picLocks noChangeAspect="1" noChangeArrowheads="1"/>
            </p:cNvPicPr>
            <p:nvPr/>
          </p:nvPicPr>
          <p:blipFill>
            <a:blip r:embed="rId5"/>
            <a:srcRect/>
            <a:stretch>
              <a:fillRect/>
            </a:stretch>
          </p:blipFill>
          <p:spPr bwMode="auto">
            <a:xfrm>
              <a:off x="5981380" y="3931407"/>
              <a:ext cx="357190" cy="684110"/>
            </a:xfrm>
            <a:prstGeom prst="rect">
              <a:avLst/>
            </a:prstGeom>
            <a:noFill/>
          </p:spPr>
        </p:pic>
        <p:pic>
          <p:nvPicPr>
            <p:cNvPr id="16" name="Picture 4" descr="C:\Documents and Settings\chiadu\Desktop\da fare\convegno elena\materiale per convegno elena da Cerlico11\immagini Cerlico11\Untitled3.png"/>
            <p:cNvPicPr>
              <a:picLocks noChangeAspect="1" noChangeArrowheads="1"/>
            </p:cNvPicPr>
            <p:nvPr/>
          </p:nvPicPr>
          <p:blipFill>
            <a:blip r:embed="rId5"/>
            <a:srcRect/>
            <a:stretch>
              <a:fillRect/>
            </a:stretch>
          </p:blipFill>
          <p:spPr bwMode="auto">
            <a:xfrm>
              <a:off x="5695628" y="3502779"/>
              <a:ext cx="357190" cy="684110"/>
            </a:xfrm>
            <a:prstGeom prst="rect">
              <a:avLst/>
            </a:prstGeom>
            <a:noFill/>
          </p:spPr>
        </p:pic>
        <p:grpSp>
          <p:nvGrpSpPr>
            <p:cNvPr id="17" name="Gruppo 16"/>
            <p:cNvGrpSpPr/>
            <p:nvPr/>
          </p:nvGrpSpPr>
          <p:grpSpPr>
            <a:xfrm>
              <a:off x="4781990" y="372954"/>
              <a:ext cx="2016224" cy="3129825"/>
              <a:chOff x="3231444" y="1021025"/>
              <a:chExt cx="2016224" cy="3129825"/>
            </a:xfrm>
          </p:grpSpPr>
          <p:pic>
            <p:nvPicPr>
              <p:cNvPr id="18" name="Picture 2" descr="C:\Users\Chiadu\Desktop\immagini Cerlico11\TL-10-2-2.jpg"/>
              <p:cNvPicPr>
                <a:picLocks noChangeAspect="1" noChangeArrowheads="1"/>
              </p:cNvPicPr>
              <p:nvPr/>
            </p:nvPicPr>
            <p:blipFill>
              <a:blip r:embed="rId6" cstate="print"/>
              <a:srcRect/>
              <a:stretch>
                <a:fillRect/>
              </a:stretch>
            </p:blipFill>
            <p:spPr bwMode="auto">
              <a:xfrm>
                <a:off x="3231444" y="1021025"/>
                <a:ext cx="2000264" cy="3129825"/>
              </a:xfrm>
              <a:prstGeom prst="rect">
                <a:avLst/>
              </a:prstGeom>
              <a:noFill/>
            </p:spPr>
          </p:pic>
          <p:pic>
            <p:nvPicPr>
              <p:cNvPr id="19" name="Picture 2" descr="C:\Documents and Settings\chiadu\Desktop\da fare\convegno elena\materiale per convegno elena da Cerlico11\immagini Cerlico11\Untitled.png"/>
              <p:cNvPicPr>
                <a:picLocks noChangeAspect="1" noChangeArrowheads="1"/>
              </p:cNvPicPr>
              <p:nvPr/>
            </p:nvPicPr>
            <p:blipFill>
              <a:blip r:embed="rId4"/>
              <a:srcRect/>
              <a:stretch>
                <a:fillRect/>
              </a:stretch>
            </p:blipFill>
            <p:spPr bwMode="auto">
              <a:xfrm>
                <a:off x="4589670" y="2761125"/>
                <a:ext cx="657998" cy="1376362"/>
              </a:xfrm>
              <a:prstGeom prst="rect">
                <a:avLst/>
              </a:prstGeom>
              <a:noFill/>
            </p:spPr>
          </p:pic>
          <p:pic>
            <p:nvPicPr>
              <p:cNvPr id="20" name="Picture 3" descr="C:\Documents and Settings\chiadu\Desktop\da fare\convegno elena\materiale per convegno elena da Cerlico11\immagini Cerlico11\Untitled2.png"/>
              <p:cNvPicPr>
                <a:picLocks noChangeAspect="1" noChangeArrowheads="1"/>
              </p:cNvPicPr>
              <p:nvPr/>
            </p:nvPicPr>
            <p:blipFill>
              <a:blip r:embed="rId3"/>
              <a:srcRect/>
              <a:stretch>
                <a:fillRect/>
              </a:stretch>
            </p:blipFill>
            <p:spPr bwMode="auto">
              <a:xfrm>
                <a:off x="3818908" y="2851164"/>
                <a:ext cx="339006" cy="649282"/>
              </a:xfrm>
              <a:prstGeom prst="rect">
                <a:avLst/>
              </a:prstGeom>
              <a:noFill/>
            </p:spPr>
          </p:pic>
        </p:grpSp>
      </p:grpSp>
    </p:spTree>
    <p:extLst>
      <p:ext uri="{BB962C8B-B14F-4D97-AF65-F5344CB8AC3E}">
        <p14:creationId xmlns:p14="http://schemas.microsoft.com/office/powerpoint/2010/main" val="21566534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98474" y="484094"/>
            <a:ext cx="7556313" cy="1116106"/>
          </a:xfrm>
        </p:spPr>
        <p:txBody>
          <a:bodyPr/>
          <a:lstStyle/>
          <a:p>
            <a:pPr lvl="0"/>
            <a:r>
              <a:rPr lang="en-US" dirty="0" smtClean="0"/>
              <a:t>Utilizing the </a:t>
            </a:r>
            <a:r>
              <a:rPr lang="en-US" i="1" dirty="0" smtClean="0"/>
              <a:t>ad hoc </a:t>
            </a:r>
            <a:r>
              <a:rPr lang="en-US" dirty="0" smtClean="0"/>
              <a:t>glyphs</a:t>
            </a:r>
            <a:endParaRPr lang="en-US" dirty="0"/>
          </a:p>
        </p:txBody>
      </p:sp>
      <p:sp>
        <p:nvSpPr>
          <p:cNvPr id="16" name="Segnaposto contenuto 2"/>
          <p:cNvSpPr>
            <a:spLocks noGrp="1"/>
          </p:cNvSpPr>
          <p:nvPr>
            <p:ph idx="1"/>
          </p:nvPr>
        </p:nvSpPr>
        <p:spPr/>
        <p:txBody>
          <a:bodyPr>
            <a:normAutofit/>
          </a:bodyPr>
          <a:lstStyle/>
          <a:p>
            <a:r>
              <a:rPr lang="en-US" sz="2400" dirty="0" smtClean="0"/>
              <a:t>During script production, deaf experts have contrasting attitudes toward </a:t>
            </a:r>
            <a:r>
              <a:rPr lang="en-US" sz="2400" i="1" dirty="0" smtClean="0"/>
              <a:t>ad hoc </a:t>
            </a:r>
            <a:r>
              <a:rPr lang="en-US" sz="2400" dirty="0" smtClean="0"/>
              <a:t>glyphs </a:t>
            </a:r>
          </a:p>
          <a:p>
            <a:pPr lvl="2"/>
            <a:r>
              <a:rPr lang="en-US" sz="2000" dirty="0" smtClean="0"/>
              <a:t>Creativity and productivity vs. rigors and command </a:t>
            </a:r>
          </a:p>
          <a:p>
            <a:r>
              <a:rPr lang="en-US" sz="2400" dirty="0" smtClean="0"/>
              <a:t>BUT:</a:t>
            </a:r>
          </a:p>
          <a:p>
            <a:pPr lvl="2"/>
            <a:r>
              <a:rPr lang="en-US" sz="2000" dirty="0" smtClean="0"/>
              <a:t>Everybody uses </a:t>
            </a:r>
            <a:r>
              <a:rPr lang="en-US" sz="2000" i="1" dirty="0" smtClean="0"/>
              <a:t>ad hoc</a:t>
            </a:r>
            <a:r>
              <a:rPr lang="en-US" sz="2000" dirty="0" smtClean="0"/>
              <a:t> glyphs, often without realizing it</a:t>
            </a:r>
          </a:p>
          <a:p>
            <a:r>
              <a:rPr lang="en-US" sz="2400" dirty="0" smtClean="0"/>
              <a:t>During script scanning, readers are not even aware of the presence of an </a:t>
            </a:r>
            <a:r>
              <a:rPr lang="en-US" sz="2400" i="1" dirty="0" smtClean="0"/>
              <a:t>ad hoc</a:t>
            </a:r>
            <a:r>
              <a:rPr lang="en-US" sz="2400" dirty="0" smtClean="0"/>
              <a:t> glyph</a:t>
            </a:r>
          </a:p>
          <a:p>
            <a:pPr lvl="2"/>
            <a:r>
              <a:rPr lang="en-US" sz="2000" dirty="0" smtClean="0"/>
              <a:t>Truly </a:t>
            </a:r>
            <a:r>
              <a:rPr lang="en-US" sz="2000" i="1" dirty="0" smtClean="0"/>
              <a:t>ad hoc</a:t>
            </a:r>
            <a:r>
              <a:rPr lang="en-US" sz="2000" dirty="0" smtClean="0"/>
              <a:t> glyphs are well integrated in the system and therefore they do not appear as aliens</a:t>
            </a:r>
            <a:endParaRPr lang="en-US" sz="2000" dirty="0"/>
          </a:p>
        </p:txBody>
      </p:sp>
    </p:spTree>
    <p:extLst>
      <p:ext uri="{BB962C8B-B14F-4D97-AF65-F5344CB8AC3E}">
        <p14:creationId xmlns:p14="http://schemas.microsoft.com/office/powerpoint/2010/main" val="5356455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4" y="484094"/>
            <a:ext cx="7556313" cy="1116106"/>
          </a:xfrm>
        </p:spPr>
        <p:txBody>
          <a:bodyPr/>
          <a:lstStyle/>
          <a:p>
            <a:r>
              <a:rPr lang="en-US" smtClean="0"/>
              <a:t>Conclusions</a:t>
            </a:r>
            <a:endParaRPr lang="en-US" dirty="0"/>
          </a:p>
        </p:txBody>
      </p:sp>
      <p:sp>
        <p:nvSpPr>
          <p:cNvPr id="3" name="Segnaposto contenuto 2"/>
          <p:cNvSpPr>
            <a:spLocks noGrp="1"/>
          </p:cNvSpPr>
          <p:nvPr>
            <p:ph idx="1"/>
          </p:nvPr>
        </p:nvSpPr>
        <p:spPr/>
        <p:txBody>
          <a:bodyPr>
            <a:normAutofit/>
          </a:bodyPr>
          <a:lstStyle/>
          <a:p>
            <a:r>
              <a:rPr lang="en-US" sz="2400" dirty="0" smtClean="0"/>
              <a:t>Deaf people at LLISS acquired SW fast and easily</a:t>
            </a:r>
          </a:p>
          <a:p>
            <a:pPr lvl="1"/>
            <a:r>
              <a:rPr lang="en-US" sz="2000" dirty="0" smtClean="0"/>
              <a:t>Some recurrent problems may be solved merely expressing  all the rules</a:t>
            </a:r>
          </a:p>
          <a:p>
            <a:pPr lvl="2"/>
            <a:r>
              <a:rPr lang="en-US" sz="2000" dirty="0" smtClean="0"/>
              <a:t>This requires a thorough reclassification of the whole system, yet without straining its intrinsic nature</a:t>
            </a:r>
          </a:p>
          <a:p>
            <a:pPr lvl="2"/>
            <a:r>
              <a:rPr lang="en-US" sz="2000" dirty="0" smtClean="0"/>
              <a:t>Such a systemic reclassification has been carried out and implemented “on the drawing board”, but every user does it in his own head;</a:t>
            </a:r>
          </a:p>
          <a:p>
            <a:pPr lvl="3"/>
            <a:r>
              <a:rPr lang="en-US" sz="2000" dirty="0" smtClean="0"/>
              <a:t>thus, the research “just” revealed a concealed phenomenon </a:t>
            </a:r>
          </a:p>
          <a:p>
            <a:endParaRPr lang="fr-FR" sz="2400" dirty="0"/>
          </a:p>
        </p:txBody>
      </p:sp>
    </p:spTree>
    <p:extLst>
      <p:ext uri="{BB962C8B-B14F-4D97-AF65-F5344CB8AC3E}">
        <p14:creationId xmlns:p14="http://schemas.microsoft.com/office/powerpoint/2010/main" val="35452702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rotWithShape="1">
          <a:blip r:embed="rId2">
            <a:extLst>
              <a:ext uri="{28A0092B-C50C-407E-A947-70E740481C1C}">
                <a14:useLocalDpi xmlns:a14="http://schemas.microsoft.com/office/drawing/2010/main" val="0"/>
              </a:ext>
            </a:extLst>
          </a:blip>
          <a:srcRect l="12535" r="12616"/>
          <a:stretch/>
        </p:blipFill>
        <p:spPr bwMode="auto">
          <a:xfrm>
            <a:off x="972001" y="712902"/>
            <a:ext cx="72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9300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4" y="484094"/>
            <a:ext cx="7556313" cy="1116106"/>
          </a:xfrm>
        </p:spPr>
        <p:txBody>
          <a:bodyPr/>
          <a:lstStyle/>
          <a:p>
            <a:r>
              <a:rPr lang="en-US" smtClean="0"/>
              <a:t>Conclusions</a:t>
            </a:r>
            <a:endParaRPr lang="en-US" dirty="0"/>
          </a:p>
        </p:txBody>
      </p:sp>
      <p:sp>
        <p:nvSpPr>
          <p:cNvPr id="3" name="Segnaposto contenuto 2"/>
          <p:cNvSpPr>
            <a:spLocks noGrp="1"/>
          </p:cNvSpPr>
          <p:nvPr>
            <p:ph idx="1"/>
          </p:nvPr>
        </p:nvSpPr>
        <p:spPr/>
        <p:txBody>
          <a:bodyPr>
            <a:normAutofit/>
          </a:bodyPr>
          <a:lstStyle/>
          <a:p>
            <a:r>
              <a:rPr lang="en-US" sz="2400" dirty="0" smtClean="0"/>
              <a:t>SW is still a “young” system</a:t>
            </a:r>
          </a:p>
          <a:p>
            <a:pPr lvl="1"/>
            <a:r>
              <a:rPr lang="en-US" sz="2000" dirty="0" smtClean="0"/>
              <a:t>It has not settled yet</a:t>
            </a:r>
          </a:p>
          <a:p>
            <a:pPr lvl="2"/>
            <a:r>
              <a:rPr lang="en-US" sz="2000" dirty="0" smtClean="0"/>
              <a:t>SW has been not “imposed on” but “adopted by” the deaf </a:t>
            </a:r>
          </a:p>
          <a:p>
            <a:pPr lvl="3"/>
            <a:r>
              <a:rPr lang="en-US" sz="2000" dirty="0" smtClean="0"/>
              <a:t>That’s the reason it is the only system suited for writing SLs</a:t>
            </a:r>
          </a:p>
          <a:p>
            <a:r>
              <a:rPr lang="en-US" sz="2400" dirty="0" smtClean="0"/>
              <a:t>Observing the way of using it by the deaf people is of major interest for linguistics researchers, whether studying SLs or analyzing  graphical systems</a:t>
            </a:r>
          </a:p>
        </p:txBody>
      </p:sp>
    </p:spTree>
    <p:extLst>
      <p:ext uri="{BB962C8B-B14F-4D97-AF65-F5344CB8AC3E}">
        <p14:creationId xmlns:p14="http://schemas.microsoft.com/office/powerpoint/2010/main" val="34076503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4" y="484094"/>
            <a:ext cx="7556313" cy="1116106"/>
          </a:xfrm>
        </p:spPr>
        <p:txBody>
          <a:bodyPr/>
          <a:lstStyle/>
          <a:p>
            <a:r>
              <a:rPr lang="en-US" smtClean="0"/>
              <a:t>Acknowledgments</a:t>
            </a:r>
            <a:endParaRPr lang="en-US" dirty="0"/>
          </a:p>
        </p:txBody>
      </p:sp>
      <p:sp>
        <p:nvSpPr>
          <p:cNvPr id="3" name="Segnaposto contenuto 2"/>
          <p:cNvSpPr>
            <a:spLocks noGrp="1"/>
          </p:cNvSpPr>
          <p:nvPr>
            <p:ph idx="1"/>
          </p:nvPr>
        </p:nvSpPr>
        <p:spPr>
          <a:xfrm>
            <a:off x="395536" y="1628800"/>
            <a:ext cx="8352928" cy="4144963"/>
          </a:xfrm>
        </p:spPr>
        <p:txBody>
          <a:bodyPr>
            <a:noAutofit/>
          </a:bodyPr>
          <a:lstStyle/>
          <a:p>
            <a:r>
              <a:rPr lang="en-US" dirty="0" smtClean="0"/>
              <a:t>To the graduating students of the Master </a:t>
            </a:r>
            <a:r>
              <a:rPr lang="en-US" dirty="0"/>
              <a:t>in </a:t>
            </a:r>
            <a:r>
              <a:rPr lang="en-US" dirty="0" smtClean="0"/>
              <a:t>Informatics                       </a:t>
            </a:r>
            <a:r>
              <a:rPr lang="en-US" dirty="0" smtClean="0">
                <a:solidFill>
                  <a:schemeClr val="bg1"/>
                </a:solidFill>
              </a:rPr>
              <a:t>.</a:t>
            </a:r>
            <a:r>
              <a:rPr lang="en-US" dirty="0" smtClean="0"/>
              <a:t/>
            </a:r>
            <a:br>
              <a:rPr lang="en-US" dirty="0" smtClean="0"/>
            </a:br>
            <a:r>
              <a:rPr lang="en-US" dirty="0" smtClean="0"/>
              <a:t>Informatics at the  University of Rome I “</a:t>
            </a:r>
            <a:r>
              <a:rPr lang="en-US" dirty="0" err="1" smtClean="0"/>
              <a:t>Sapienza</a:t>
            </a:r>
            <a:r>
              <a:rPr lang="en-US" dirty="0" smtClean="0"/>
              <a:t>”, who contributed in implementing parts of OGR:</a:t>
            </a:r>
          </a:p>
          <a:p>
            <a:pPr lvl="1"/>
            <a:r>
              <a:rPr lang="en-US" dirty="0"/>
              <a:t>D</a:t>
            </a:r>
            <a:r>
              <a:rPr lang="en-US" dirty="0" smtClean="0"/>
              <a:t>.</a:t>
            </a:r>
            <a:r>
              <a:rPr lang="en-US" dirty="0" smtClean="0">
                <a:solidFill>
                  <a:schemeClr val="bg1"/>
                </a:solidFill>
              </a:rPr>
              <a:t>_</a:t>
            </a:r>
            <a:r>
              <a:rPr lang="en-US" dirty="0" smtClean="0"/>
              <a:t>Della</a:t>
            </a:r>
            <a:r>
              <a:rPr lang="en-US" dirty="0" smtClean="0">
                <a:solidFill>
                  <a:schemeClr val="bg1"/>
                </a:solidFill>
              </a:rPr>
              <a:t>_</a:t>
            </a:r>
            <a:r>
              <a:rPr lang="en-US" dirty="0" smtClean="0"/>
              <a:t>Valle,</a:t>
            </a:r>
            <a:r>
              <a:rPr lang="en-US" dirty="0" smtClean="0">
                <a:solidFill>
                  <a:schemeClr val="bg1"/>
                </a:solidFill>
              </a:rPr>
              <a:t>_</a:t>
            </a:r>
            <a:r>
              <a:rPr lang="en-US" dirty="0" smtClean="0"/>
              <a:t>L.</a:t>
            </a:r>
            <a:r>
              <a:rPr lang="en-US" dirty="0" smtClean="0">
                <a:solidFill>
                  <a:schemeClr val="bg1"/>
                </a:solidFill>
              </a:rPr>
              <a:t>_</a:t>
            </a:r>
            <a:r>
              <a:rPr lang="en-US" dirty="0" err="1" smtClean="0"/>
              <a:t>Franciosi</a:t>
            </a:r>
            <a:r>
              <a:rPr lang="en-US" dirty="0" smtClean="0"/>
              <a:t>,</a:t>
            </a:r>
            <a:r>
              <a:rPr lang="en-US" dirty="0" smtClean="0">
                <a:solidFill>
                  <a:schemeClr val="bg1"/>
                </a:solidFill>
              </a:rPr>
              <a:t> _</a:t>
            </a:r>
            <a:r>
              <a:rPr lang="en-US" dirty="0" smtClean="0"/>
              <a:t>L.</a:t>
            </a:r>
            <a:r>
              <a:rPr lang="en-US" dirty="0" smtClean="0">
                <a:solidFill>
                  <a:schemeClr val="bg1"/>
                </a:solidFill>
              </a:rPr>
              <a:t>_</a:t>
            </a:r>
            <a:r>
              <a:rPr lang="en-US" dirty="0" err="1" smtClean="0"/>
              <a:t>Fochetti</a:t>
            </a:r>
            <a:r>
              <a:rPr lang="en-US" dirty="0" smtClean="0"/>
              <a:t>,</a:t>
            </a:r>
            <a:r>
              <a:rPr lang="en-US" dirty="0" smtClean="0">
                <a:solidFill>
                  <a:schemeClr val="bg1"/>
                </a:solidFill>
              </a:rPr>
              <a:t>_</a:t>
            </a:r>
            <a:r>
              <a:rPr lang="en-US" dirty="0" smtClean="0"/>
              <a:t>N.</a:t>
            </a:r>
            <a:r>
              <a:rPr lang="en-US" dirty="0" smtClean="0">
                <a:solidFill>
                  <a:schemeClr val="bg1"/>
                </a:solidFill>
              </a:rPr>
              <a:t>_</a:t>
            </a:r>
            <a:r>
              <a:rPr lang="en-US" dirty="0" err="1" smtClean="0"/>
              <a:t>Pllaha</a:t>
            </a:r>
            <a:r>
              <a:rPr lang="en-US" dirty="0" smtClean="0"/>
              <a:t>,</a:t>
            </a:r>
            <a:r>
              <a:rPr lang="en-US" dirty="0" smtClean="0">
                <a:solidFill>
                  <a:schemeClr val="bg1"/>
                </a:solidFill>
              </a:rPr>
              <a:t>_</a:t>
            </a:r>
            <a:r>
              <a:rPr lang="en-US" dirty="0" smtClean="0"/>
              <a:t>M.</a:t>
            </a:r>
            <a:r>
              <a:rPr lang="en-US" dirty="0" smtClean="0">
                <a:solidFill>
                  <a:schemeClr val="bg1"/>
                </a:solidFill>
              </a:rPr>
              <a:t>_</a:t>
            </a:r>
            <a:r>
              <a:rPr lang="en-US" dirty="0" err="1" smtClean="0"/>
              <a:t>Rotiroti</a:t>
            </a:r>
            <a:endParaRPr lang="en-US" dirty="0" smtClean="0"/>
          </a:p>
          <a:p>
            <a:r>
              <a:rPr lang="en-US" dirty="0" smtClean="0"/>
              <a:t>To the members of the “Sign Language Laboratory” (now “Sign </a:t>
            </a:r>
            <a:r>
              <a:rPr lang="en-US" spc="-50" dirty="0" smtClean="0"/>
              <a:t>Languages and Deaf Studies”) of the ISTC-CNR of Rome, who originated </a:t>
            </a:r>
            <a:r>
              <a:rPr lang="en-US" dirty="0" smtClean="0"/>
              <a:t>data and metalinguistic speculations exploited by  </a:t>
            </a:r>
            <a:r>
              <a:rPr lang="en-US" dirty="0" err="1" smtClean="0"/>
              <a:t>C.S.</a:t>
            </a:r>
            <a:r>
              <a:rPr lang="en-US" dirty="0" err="1" smtClean="0">
                <a:solidFill>
                  <a:schemeClr val="bg1"/>
                </a:solidFill>
              </a:rPr>
              <a:t>_</a:t>
            </a:r>
            <a:r>
              <a:rPr lang="en-US" dirty="0" err="1" smtClean="0"/>
              <a:t>Bianchini</a:t>
            </a:r>
            <a:r>
              <a:rPr lang="en-US" dirty="0" smtClean="0"/>
              <a:t> for her PhD dissertation, which is the core of this presentation:</a:t>
            </a:r>
          </a:p>
          <a:p>
            <a:pPr lvl="1"/>
            <a:r>
              <a:rPr lang="en-US" dirty="0" smtClean="0"/>
              <a:t>E.</a:t>
            </a:r>
            <a:r>
              <a:rPr lang="en-US" dirty="0" smtClean="0">
                <a:solidFill>
                  <a:schemeClr val="bg1"/>
                </a:solidFill>
              </a:rPr>
              <a:t>_</a:t>
            </a:r>
            <a:r>
              <a:rPr lang="en-US" dirty="0" smtClean="0"/>
              <a:t>Antinoro</a:t>
            </a:r>
            <a:r>
              <a:rPr lang="en-US" dirty="0" smtClean="0">
                <a:solidFill>
                  <a:schemeClr val="bg1"/>
                </a:solidFill>
              </a:rPr>
              <a:t>_</a:t>
            </a:r>
            <a:r>
              <a:rPr lang="en-US" dirty="0" smtClean="0"/>
              <a:t>Pizzuto,</a:t>
            </a:r>
            <a:r>
              <a:rPr lang="en-US" dirty="0" smtClean="0">
                <a:solidFill>
                  <a:schemeClr val="bg1"/>
                </a:solidFill>
              </a:rPr>
              <a:t>_</a:t>
            </a:r>
            <a:r>
              <a:rPr lang="en-US" dirty="0" smtClean="0"/>
              <a:t>A.</a:t>
            </a:r>
            <a:r>
              <a:rPr lang="en-US" dirty="0" smtClean="0">
                <a:solidFill>
                  <a:schemeClr val="bg1"/>
                </a:solidFill>
              </a:rPr>
              <a:t>_</a:t>
            </a:r>
            <a:r>
              <a:rPr lang="en-US" dirty="0" smtClean="0"/>
              <a:t>Di</a:t>
            </a:r>
            <a:r>
              <a:rPr lang="en-US" dirty="0" smtClean="0">
                <a:solidFill>
                  <a:schemeClr val="bg1"/>
                </a:solidFill>
              </a:rPr>
              <a:t>_</a:t>
            </a:r>
            <a:r>
              <a:rPr lang="en-US" dirty="0" smtClean="0"/>
              <a:t>Renzo,</a:t>
            </a:r>
            <a:r>
              <a:rPr lang="en-US" dirty="0" smtClean="0">
                <a:solidFill>
                  <a:schemeClr val="bg1"/>
                </a:solidFill>
              </a:rPr>
              <a:t>_</a:t>
            </a:r>
            <a:r>
              <a:rPr lang="en-US" dirty="0" smtClean="0"/>
              <a:t>G.</a:t>
            </a:r>
            <a:r>
              <a:rPr lang="en-US" dirty="0" smtClean="0">
                <a:solidFill>
                  <a:schemeClr val="bg1"/>
                </a:solidFill>
              </a:rPr>
              <a:t>_</a:t>
            </a:r>
            <a:r>
              <a:rPr lang="en-US" dirty="0" smtClean="0"/>
              <a:t>Gianfreda,</a:t>
            </a:r>
            <a:r>
              <a:rPr lang="en-US" dirty="0" smtClean="0">
                <a:solidFill>
                  <a:schemeClr val="bg1"/>
                </a:solidFill>
              </a:rPr>
              <a:t>_</a:t>
            </a:r>
            <a:r>
              <a:rPr lang="en-US" dirty="0" smtClean="0"/>
              <a:t>L.</a:t>
            </a:r>
            <a:r>
              <a:rPr lang="en-US" dirty="0" smtClean="0">
                <a:solidFill>
                  <a:schemeClr val="bg1"/>
                </a:solidFill>
              </a:rPr>
              <a:t>_</a:t>
            </a:r>
            <a:r>
              <a:rPr lang="en-US" dirty="0" smtClean="0"/>
              <a:t>Lamano,</a:t>
            </a:r>
            <a:r>
              <a:rPr lang="en-US" dirty="0" smtClean="0">
                <a:solidFill>
                  <a:schemeClr val="bg1"/>
                </a:solidFill>
              </a:rPr>
              <a:t>_</a:t>
            </a:r>
            <a:r>
              <a:rPr lang="en-US" dirty="0" smtClean="0"/>
              <a:t>T.</a:t>
            </a:r>
            <a:r>
              <a:rPr lang="en-US" dirty="0" smtClean="0">
                <a:solidFill>
                  <a:schemeClr val="bg1"/>
                </a:solidFill>
              </a:rPr>
              <a:t>_</a:t>
            </a:r>
            <a:r>
              <a:rPr lang="en-US" dirty="0" smtClean="0"/>
              <a:t>Lucioli, B.</a:t>
            </a:r>
            <a:r>
              <a:rPr lang="en-US" dirty="0" smtClean="0">
                <a:solidFill>
                  <a:schemeClr val="bg1"/>
                </a:solidFill>
              </a:rPr>
              <a:t>_</a:t>
            </a:r>
            <a:r>
              <a:rPr lang="en-US" dirty="0" err="1" smtClean="0"/>
              <a:t>Pennacchi</a:t>
            </a:r>
            <a:r>
              <a:rPr lang="en-US" dirty="0" smtClean="0"/>
              <a:t>,</a:t>
            </a:r>
            <a:r>
              <a:rPr lang="en-US" dirty="0" smtClean="0">
                <a:solidFill>
                  <a:schemeClr val="bg1"/>
                </a:solidFill>
              </a:rPr>
              <a:t>_</a:t>
            </a:r>
            <a:r>
              <a:rPr lang="en-US" dirty="0" smtClean="0"/>
              <a:t>G.</a:t>
            </a:r>
            <a:r>
              <a:rPr lang="en-US" dirty="0" smtClean="0">
                <a:solidFill>
                  <a:schemeClr val="bg1"/>
                </a:solidFill>
              </a:rPr>
              <a:t>_</a:t>
            </a:r>
            <a:r>
              <a:rPr lang="en-US" dirty="0" err="1" smtClean="0"/>
              <a:t>Petitta</a:t>
            </a:r>
            <a:r>
              <a:rPr lang="en-US" dirty="0" smtClean="0"/>
              <a:t>,</a:t>
            </a:r>
            <a:r>
              <a:rPr lang="en-US" dirty="0" smtClean="0">
                <a:solidFill>
                  <a:schemeClr val="bg1"/>
                </a:solidFill>
              </a:rPr>
              <a:t>_</a:t>
            </a:r>
            <a:r>
              <a:rPr lang="en-US" dirty="0" smtClean="0"/>
              <a:t>P.</a:t>
            </a:r>
            <a:r>
              <a:rPr lang="en-US" dirty="0" smtClean="0">
                <a:solidFill>
                  <a:schemeClr val="bg1"/>
                </a:solidFill>
              </a:rPr>
              <a:t>_</a:t>
            </a:r>
            <a:r>
              <a:rPr lang="en-US" dirty="0" smtClean="0"/>
              <a:t>Rossini,</a:t>
            </a:r>
            <a:r>
              <a:rPr lang="en-US" dirty="0" smtClean="0">
                <a:solidFill>
                  <a:schemeClr val="bg1"/>
                </a:solidFill>
              </a:rPr>
              <a:t>_</a:t>
            </a:r>
            <a:r>
              <a:rPr lang="en-US" dirty="0" smtClean="0"/>
              <a:t>V.</a:t>
            </a:r>
            <a:r>
              <a:rPr lang="en-US" dirty="0" smtClean="0">
                <a:solidFill>
                  <a:schemeClr val="bg1"/>
                </a:solidFill>
              </a:rPr>
              <a:t>_</a:t>
            </a:r>
            <a:r>
              <a:rPr lang="en-US" dirty="0" err="1" smtClean="0"/>
              <a:t>Volterra</a:t>
            </a:r>
            <a:endParaRPr lang="en-US" dirty="0" smtClean="0"/>
          </a:p>
          <a:p>
            <a:r>
              <a:rPr lang="en-US" dirty="0" smtClean="0"/>
              <a:t>To the professors and researchers, who closely followed the progress of our work:</a:t>
            </a:r>
          </a:p>
          <a:p>
            <a:pPr lvl="1"/>
            <a:r>
              <a:rPr lang="en-US" dirty="0"/>
              <a:t>D</a:t>
            </a:r>
            <a:r>
              <a:rPr lang="en-US" dirty="0" smtClean="0"/>
              <a:t>.</a:t>
            </a:r>
            <a:r>
              <a:rPr lang="en-US" dirty="0" smtClean="0">
                <a:solidFill>
                  <a:schemeClr val="bg1"/>
                </a:solidFill>
              </a:rPr>
              <a:t>_</a:t>
            </a:r>
            <a:r>
              <a:rPr lang="en-US" dirty="0" err="1" smtClean="0"/>
              <a:t>Boutet</a:t>
            </a:r>
            <a:r>
              <a:rPr lang="en-US" dirty="0" smtClean="0"/>
              <a:t>,</a:t>
            </a:r>
            <a:r>
              <a:rPr lang="en-US" dirty="0" smtClean="0">
                <a:solidFill>
                  <a:schemeClr val="bg1"/>
                </a:solidFill>
              </a:rPr>
              <a:t>_</a:t>
            </a:r>
            <a:r>
              <a:rPr lang="en-US" dirty="0" smtClean="0"/>
              <a:t>M.</a:t>
            </a:r>
            <a:r>
              <a:rPr lang="en-US" dirty="0" smtClean="0">
                <a:solidFill>
                  <a:schemeClr val="bg1"/>
                </a:solidFill>
              </a:rPr>
              <a:t>_</a:t>
            </a:r>
            <a:r>
              <a:rPr lang="en-US" dirty="0" err="1" smtClean="0"/>
              <a:t>Castelli</a:t>
            </a:r>
            <a:r>
              <a:rPr lang="en-US" dirty="0" smtClean="0"/>
              <a:t>,</a:t>
            </a:r>
            <a:r>
              <a:rPr lang="en-US" dirty="0" smtClean="0">
                <a:solidFill>
                  <a:schemeClr val="bg1"/>
                </a:solidFill>
              </a:rPr>
              <a:t>_</a:t>
            </a:r>
            <a:r>
              <a:rPr lang="en-US" dirty="0" smtClean="0"/>
              <a:t>C.</a:t>
            </a:r>
            <a:r>
              <a:rPr lang="en-US" dirty="0" smtClean="0">
                <a:solidFill>
                  <a:schemeClr val="bg1"/>
                </a:solidFill>
              </a:rPr>
              <a:t>_</a:t>
            </a:r>
            <a:r>
              <a:rPr lang="en-US" dirty="0" err="1" smtClean="0"/>
              <a:t>Cuxac</a:t>
            </a:r>
            <a:r>
              <a:rPr lang="en-US" dirty="0" smtClean="0"/>
              <a:t>,</a:t>
            </a:r>
            <a:r>
              <a:rPr lang="en-US" dirty="0" smtClean="0">
                <a:solidFill>
                  <a:schemeClr val="bg1"/>
                </a:solidFill>
              </a:rPr>
              <a:t>_</a:t>
            </a:r>
            <a:r>
              <a:rPr lang="en-US" dirty="0" smtClean="0"/>
              <a:t>P.</a:t>
            </a:r>
            <a:r>
              <a:rPr lang="en-US" dirty="0" smtClean="0">
                <a:solidFill>
                  <a:schemeClr val="bg1"/>
                </a:solidFill>
              </a:rPr>
              <a:t>_</a:t>
            </a:r>
            <a:r>
              <a:rPr lang="en-US" dirty="0" err="1" smtClean="0"/>
              <a:t>Dalle</a:t>
            </a:r>
            <a:r>
              <a:rPr lang="en-US" dirty="0" smtClean="0"/>
              <a:t>,</a:t>
            </a:r>
            <a:r>
              <a:rPr lang="en-US" dirty="0" smtClean="0">
                <a:solidFill>
                  <a:schemeClr val="bg1"/>
                </a:solidFill>
              </a:rPr>
              <a:t>_</a:t>
            </a:r>
            <a:r>
              <a:rPr lang="en-US" dirty="0" smtClean="0"/>
              <a:t>A.</a:t>
            </a:r>
            <a:r>
              <a:rPr lang="en-US" dirty="0" smtClean="0">
                <a:solidFill>
                  <a:schemeClr val="bg1"/>
                </a:solidFill>
              </a:rPr>
              <a:t>_</a:t>
            </a:r>
            <a:r>
              <a:rPr lang="en-US" dirty="0" err="1" smtClean="0"/>
              <a:t>Perri</a:t>
            </a:r>
            <a:endParaRPr lang="en-US" dirty="0"/>
          </a:p>
        </p:txBody>
      </p:sp>
    </p:spTree>
    <p:extLst>
      <p:ext uri="{BB962C8B-B14F-4D97-AF65-F5344CB8AC3E}">
        <p14:creationId xmlns:p14="http://schemas.microsoft.com/office/powerpoint/2010/main" val="19504391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p:cNvSpPr>
            <a:spLocks noGrp="1"/>
          </p:cNvSpPr>
          <p:nvPr>
            <p:ph type="title"/>
          </p:nvPr>
        </p:nvSpPr>
        <p:spPr>
          <a:xfrm>
            <a:off x="498474" y="484094"/>
            <a:ext cx="7556313" cy="1116106"/>
          </a:xfrm>
        </p:spPr>
        <p:txBody>
          <a:bodyPr/>
          <a:lstStyle/>
          <a:p>
            <a:r>
              <a:rPr lang="en-US" smtClean="0"/>
              <a:t>Abstract (1/2)</a:t>
            </a:r>
            <a:endParaRPr lang="en-US" dirty="0"/>
          </a:p>
        </p:txBody>
      </p:sp>
      <p:sp>
        <p:nvSpPr>
          <p:cNvPr id="16" name="Segnaposto contenuto 2"/>
          <p:cNvSpPr>
            <a:spLocks noGrp="1"/>
          </p:cNvSpPr>
          <p:nvPr>
            <p:ph sz="half" idx="1"/>
          </p:nvPr>
        </p:nvSpPr>
        <p:spPr>
          <a:xfrm>
            <a:off x="4698107" y="1196752"/>
            <a:ext cx="3978349" cy="2952328"/>
          </a:xfrm>
        </p:spPr>
        <p:txBody>
          <a:bodyPr>
            <a:noAutofit/>
          </a:bodyPr>
          <a:lstStyle/>
          <a:p>
            <a:pPr marL="0" indent="0">
              <a:spcBef>
                <a:spcPts val="600"/>
              </a:spcBef>
              <a:buNone/>
            </a:pPr>
            <a:r>
              <a:rPr lang="en-US" sz="1500" dirty="0"/>
              <a:t>server in use in </a:t>
            </a:r>
            <a:r>
              <a:rPr lang="en-US" sz="1500" dirty="0" smtClean="0"/>
              <a:t>the       .</a:t>
            </a:r>
            <a:br>
              <a:rPr lang="en-US" sz="1500" dirty="0" smtClean="0"/>
            </a:br>
            <a:r>
              <a:rPr lang="en-US" sz="1500" dirty="0" smtClean="0"/>
              <a:t>lab. One </a:t>
            </a:r>
            <a:r>
              <a:rPr lang="en-US" sz="1500" dirty="0"/>
              <a:t>example is </a:t>
            </a:r>
            <a:r>
              <a:rPr lang="en-US" sz="1500" dirty="0" smtClean="0"/>
              <a:t>the             .</a:t>
            </a:r>
            <a:br>
              <a:rPr lang="en-US" sz="1500" dirty="0" smtClean="0"/>
            </a:br>
            <a:r>
              <a:rPr lang="en-US" sz="1500" dirty="0"/>
              <a:t>movements of the hands </a:t>
            </a:r>
            <a:r>
              <a:rPr lang="en-US" sz="1500" dirty="0" smtClean="0"/>
              <a:t>             </a:t>
            </a:r>
            <a:r>
              <a:rPr lang="en-US" sz="1500" dirty="0" smtClean="0">
                <a:solidFill>
                  <a:schemeClr val="bg1"/>
                </a:solidFill>
              </a:rPr>
              <a:t>.</a:t>
            </a:r>
            <a:r>
              <a:rPr lang="en-US" sz="1500" dirty="0" smtClean="0"/>
              <a:t/>
            </a:r>
            <a:br>
              <a:rPr lang="en-US" sz="1500" dirty="0" smtClean="0"/>
            </a:br>
            <a:r>
              <a:rPr lang="en-US" sz="1500" dirty="0"/>
              <a:t>in </a:t>
            </a:r>
            <a:r>
              <a:rPr lang="en-US" sz="1500" dirty="0" smtClean="0"/>
              <a:t>which</a:t>
            </a:r>
            <a:r>
              <a:rPr lang="en-US" sz="1500" dirty="0"/>
              <a:t>: (1) all changes in a </a:t>
            </a:r>
            <a:r>
              <a:rPr lang="en-US" sz="1500" dirty="0" err="1"/>
              <a:t>BaseSymbol</a:t>
            </a:r>
            <a:r>
              <a:rPr lang="en-US" sz="1500" dirty="0"/>
              <a:t> do not describe the same trajectory; and (2) it is not possible to realize the same trajectories on every level (Figure 1). Therefore, we decided to carry out a complete reorganization of SW while totally respecting the work of Sutton and her team (I.e., no “original</a:t>
            </a:r>
            <a:r>
              <a:rPr lang="en-US" sz="1500" dirty="0" smtClean="0"/>
              <a:t>” </a:t>
            </a:r>
            <a:r>
              <a:rPr lang="en-US" sz="1500" dirty="0"/>
              <a:t>glyph has been deleted), but suggesting additions so as to increase the coherence of the system (</a:t>
            </a:r>
            <a:r>
              <a:rPr lang="en-US" sz="1500" dirty="0" smtClean="0"/>
              <a:t>see Fig.1) [2]. This idea originated observing</a:t>
            </a:r>
            <a:br>
              <a:rPr lang="en-US" sz="1500" dirty="0" smtClean="0"/>
            </a:br>
            <a:endParaRPr lang="en-US" sz="1500" dirty="0" smtClean="0"/>
          </a:p>
        </p:txBody>
      </p:sp>
      <p:sp>
        <p:nvSpPr>
          <p:cNvPr id="17" name="Segnaposto contenuto 3"/>
          <p:cNvSpPr txBox="1">
            <a:spLocks/>
          </p:cNvSpPr>
          <p:nvPr/>
        </p:nvSpPr>
        <p:spPr>
          <a:xfrm>
            <a:off x="467543" y="1268760"/>
            <a:ext cx="3978349" cy="5328592"/>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180000" algn="just">
              <a:spcBef>
                <a:spcPts val="600"/>
              </a:spcBef>
              <a:buFont typeface="Wingdings" pitchFamily="2" charset="2"/>
              <a:buNone/>
            </a:pPr>
            <a:r>
              <a:rPr lang="en-US" sz="1500" smtClean="0"/>
              <a:t>Since the early years of the 2000s, SW has been used as a transcription and writing system for Italian Sign Language (LIS) by the "Written-LIS laboratory” (LLISS) at the ISTC‑CNR in Rome. Between 2007 and 2012 during the preparation of her doctoral thesis, Bianchini [1] observed the modalities of using SW at LLISS and analyzed the ways by which its deaf and hearing members made the system their own.</a:t>
            </a:r>
          </a:p>
          <a:p>
            <a:pPr marL="0" indent="180000" algn="just">
              <a:spcBef>
                <a:spcPts val="600"/>
              </a:spcBef>
              <a:buFont typeface="Wingdings" pitchFamily="2" charset="2"/>
              <a:buNone/>
            </a:pPr>
            <a:r>
              <a:rPr lang="en-US" sz="1500" smtClean="0"/>
              <a:t>It is worth mentioning that the LLISS people were self‑taught in SW, on the basis of the 1995 manual and of the 2004 version of SignPuddle. Despite a very good knowledge of SW, we noted recurring problems in its use, and tried to understand the reasons. We thus realized that many difficulties arose because of the lack of strict coherence in the organization of SW (see Note 1) that was evident both in the manual and in the 2006 SignPuddle</a:t>
            </a:r>
            <a:br>
              <a:rPr lang="en-US" sz="1500" smtClean="0"/>
            </a:br>
            <a:endParaRPr lang="fr-FR" sz="1500" dirty="0"/>
          </a:p>
        </p:txBody>
      </p:sp>
      <p:grpSp>
        <p:nvGrpSpPr>
          <p:cNvPr id="18" name="Gruppo 17"/>
          <p:cNvGrpSpPr/>
          <p:nvPr/>
        </p:nvGrpSpPr>
        <p:grpSpPr>
          <a:xfrm>
            <a:off x="4788024" y="4650943"/>
            <a:ext cx="3888432" cy="2090425"/>
            <a:chOff x="-1116632" y="2378643"/>
            <a:chExt cx="4427221" cy="1513983"/>
          </a:xfrm>
        </p:grpSpPr>
        <p:pic>
          <p:nvPicPr>
            <p:cNvPr id="19" name="Immagine 18" descr="riassunto glifi inventati"/>
            <p:cNvPicPr/>
            <p:nvPr/>
          </p:nvPicPr>
          <p:blipFill>
            <a:blip r:embed="rId2">
              <a:extLst>
                <a:ext uri="{28A0092B-C50C-407E-A947-70E740481C1C}">
                  <a14:useLocalDpi xmlns:a14="http://schemas.microsoft.com/office/drawing/2010/main" val="0"/>
                </a:ext>
              </a:extLst>
            </a:blip>
            <a:srcRect/>
            <a:stretch>
              <a:fillRect/>
            </a:stretch>
          </p:blipFill>
          <p:spPr bwMode="auto">
            <a:xfrm>
              <a:off x="-1116632" y="2378643"/>
              <a:ext cx="4427220" cy="1149179"/>
            </a:xfrm>
            <a:prstGeom prst="rect">
              <a:avLst/>
            </a:prstGeom>
            <a:noFill/>
            <a:ln>
              <a:noFill/>
            </a:ln>
          </p:spPr>
        </p:pic>
        <p:sp>
          <p:nvSpPr>
            <p:cNvPr id="20" name="CasellaDiTesto 19"/>
            <p:cNvSpPr txBox="1"/>
            <p:nvPr/>
          </p:nvSpPr>
          <p:spPr>
            <a:xfrm>
              <a:off x="-1116631" y="3528632"/>
              <a:ext cx="4427220" cy="363994"/>
            </a:xfrm>
            <a:prstGeom prst="rect">
              <a:avLst/>
            </a:prstGeom>
            <a:solidFill>
              <a:schemeClr val="bg1"/>
            </a:solidFill>
          </p:spPr>
          <p:txBody>
            <a:bodyPr wrap="square" rtlCol="0">
              <a:spAutoFit/>
            </a:bodyPr>
            <a:lstStyle/>
            <a:p>
              <a:pPr algn="just"/>
              <a:r>
                <a:rPr lang="en-US" sz="1000" b="1" dirty="0" smtClean="0">
                  <a:solidFill>
                    <a:schemeClr val="tx1">
                      <a:lumMod val="65000"/>
                      <a:lumOff val="35000"/>
                    </a:schemeClr>
                  </a:solidFill>
                </a:rPr>
                <a:t>Figure </a:t>
              </a:r>
              <a:r>
                <a:rPr lang="en-US" sz="1000" b="1" dirty="0">
                  <a:solidFill>
                    <a:schemeClr val="tx1">
                      <a:lumMod val="65000"/>
                      <a:lumOff val="35000"/>
                    </a:schemeClr>
                  </a:solidFill>
                </a:rPr>
                <a:t>1</a:t>
              </a:r>
              <a:r>
                <a:rPr lang="en-US" sz="1000" dirty="0">
                  <a:solidFill>
                    <a:schemeClr val="tx1">
                      <a:lumMod val="65000"/>
                      <a:lumOff val="35000"/>
                    </a:schemeClr>
                  </a:solidFill>
                </a:rPr>
                <a:t> - White boxes: the possible trajectories within the official ISWA2008, by planes; Orange boxes: the trajectories </a:t>
              </a:r>
              <a:r>
                <a:rPr lang="en-US" sz="1000" dirty="0" smtClean="0">
                  <a:solidFill>
                    <a:schemeClr val="tx1">
                      <a:lumMod val="65000"/>
                      <a:lumOff val="35000"/>
                    </a:schemeClr>
                  </a:solidFill>
                </a:rPr>
                <a:t>that </a:t>
              </a:r>
              <a:r>
                <a:rPr lang="en-US" sz="1000" dirty="0">
                  <a:solidFill>
                    <a:schemeClr val="tx1">
                      <a:lumMod val="65000"/>
                      <a:lumOff val="35000"/>
                    </a:schemeClr>
                  </a:solidFill>
                </a:rPr>
                <a:t>were added improve the system coherence</a:t>
              </a:r>
              <a:r>
                <a:rPr lang="en-US" sz="1000" dirty="0" smtClean="0">
                  <a:solidFill>
                    <a:schemeClr val="tx1">
                      <a:lumMod val="65000"/>
                      <a:lumOff val="35000"/>
                    </a:schemeClr>
                  </a:solidFill>
                </a:rPr>
                <a:t>.</a:t>
              </a:r>
              <a:endParaRPr lang="fr-FR" sz="1000" dirty="0">
                <a:solidFill>
                  <a:schemeClr val="tx1">
                    <a:lumMod val="65000"/>
                    <a:lumOff val="35000"/>
                  </a:schemeClr>
                </a:solidFill>
              </a:endParaRPr>
            </a:p>
          </p:txBody>
        </p:sp>
      </p:grpSp>
    </p:spTree>
    <p:extLst>
      <p:ext uri="{BB962C8B-B14F-4D97-AF65-F5344CB8AC3E}">
        <p14:creationId xmlns:p14="http://schemas.microsoft.com/office/powerpoint/2010/main" val="35571981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
          <p:cNvSpPr>
            <a:spLocks noGrp="1"/>
          </p:cNvSpPr>
          <p:nvPr>
            <p:ph type="title"/>
          </p:nvPr>
        </p:nvSpPr>
        <p:spPr>
          <a:xfrm>
            <a:off x="498474" y="484094"/>
            <a:ext cx="7556313" cy="1116106"/>
          </a:xfrm>
        </p:spPr>
        <p:txBody>
          <a:bodyPr/>
          <a:lstStyle/>
          <a:p>
            <a:r>
              <a:rPr lang="en-US" dirty="0" smtClean="0"/>
              <a:t>Abstract (2/2)</a:t>
            </a:r>
            <a:endParaRPr lang="en-US" dirty="0"/>
          </a:p>
        </p:txBody>
      </p:sp>
      <p:sp>
        <p:nvSpPr>
          <p:cNvPr id="15" name="Segnaposto contenuto 2"/>
          <p:cNvSpPr>
            <a:spLocks noGrp="1"/>
          </p:cNvSpPr>
          <p:nvPr>
            <p:ph sz="half" idx="1"/>
          </p:nvPr>
        </p:nvSpPr>
        <p:spPr>
          <a:xfrm>
            <a:off x="4716016" y="1265883"/>
            <a:ext cx="3978349" cy="5331469"/>
          </a:xfrm>
        </p:spPr>
        <p:txBody>
          <a:bodyPr>
            <a:noAutofit/>
          </a:bodyPr>
          <a:lstStyle/>
          <a:p>
            <a:pPr marL="0" indent="0">
              <a:spcBef>
                <a:spcPts val="600"/>
              </a:spcBef>
              <a:buNone/>
            </a:pPr>
            <a:r>
              <a:rPr lang="en-US" sz="1500" dirty="0" smtClean="0"/>
              <a:t>doctoral Dissertation, a         </a:t>
            </a:r>
            <a:r>
              <a:rPr lang="en-US" sz="1500" dirty="0" smtClean="0">
                <a:solidFill>
                  <a:schemeClr val="accent4"/>
                </a:solidFill>
              </a:rPr>
              <a:t>.</a:t>
            </a:r>
            <a:r>
              <a:rPr lang="en-US" sz="1500" dirty="0" smtClean="0"/>
              <a:t/>
            </a:r>
            <a:br>
              <a:rPr lang="en-US" sz="1500" dirty="0" smtClean="0"/>
            </a:br>
            <a:r>
              <a:rPr lang="en-US" sz="1500" dirty="0" smtClean="0"/>
              <a:t>new </a:t>
            </a:r>
            <a:r>
              <a:rPr lang="en-US" sz="1500" dirty="0"/>
              <a:t>software was </a:t>
            </a:r>
            <a:r>
              <a:rPr lang="en-US" sz="1500" dirty="0" smtClean="0"/>
              <a:t>created,                             </a:t>
            </a:r>
            <a:r>
              <a:rPr lang="en-US" sz="1500" dirty="0" smtClean="0">
                <a:solidFill>
                  <a:schemeClr val="accent4"/>
                </a:solidFill>
              </a:rPr>
              <a:t>.</a:t>
            </a:r>
            <a:r>
              <a:rPr lang="en-US" sz="1500" dirty="0" smtClean="0"/>
              <a:t/>
            </a:r>
            <a:br>
              <a:rPr lang="en-US" sz="1500" dirty="0" smtClean="0"/>
            </a:br>
            <a:r>
              <a:rPr lang="en-US" sz="1500" dirty="0" smtClean="0"/>
              <a:t>which allows </a:t>
            </a:r>
            <a:r>
              <a:rPr lang="en-US" sz="1500" dirty="0"/>
              <a:t>to quickly </a:t>
            </a:r>
            <a:r>
              <a:rPr lang="en-US" sz="1500" dirty="0" smtClean="0"/>
              <a:t>          </a:t>
            </a:r>
            <a:r>
              <a:rPr lang="en-US" sz="1500" dirty="0" smtClean="0">
                <a:solidFill>
                  <a:schemeClr val="bg1"/>
                </a:solidFill>
              </a:rPr>
              <a:t>.</a:t>
            </a:r>
            <a:r>
              <a:rPr lang="en-US" sz="1500" dirty="0" smtClean="0"/>
              <a:t/>
            </a:r>
            <a:br>
              <a:rPr lang="en-US" sz="1500" dirty="0" smtClean="0"/>
            </a:br>
            <a:r>
              <a:rPr lang="en-US" sz="1500" dirty="0" smtClean="0"/>
              <a:t>digitally‑write SW</a:t>
            </a:r>
            <a:r>
              <a:rPr lang="en-US" sz="1500" dirty="0"/>
              <a:t>. This software, called </a:t>
            </a:r>
            <a:r>
              <a:rPr lang="en-US" sz="1500" dirty="0" err="1"/>
              <a:t>SWift</a:t>
            </a:r>
            <a:r>
              <a:rPr lang="en-US" sz="1500" dirty="0"/>
              <a:t> (SW improved fast transcriber) [3], is based on said reclassification and will be presented in detail in the paper by Bianchini, Borgia &amp; De </a:t>
            </a:r>
            <a:r>
              <a:rPr lang="en-US" sz="1500" dirty="0" err="1"/>
              <a:t>Marsico</a:t>
            </a:r>
            <a:r>
              <a:rPr lang="en-US" sz="1500" dirty="0" smtClean="0"/>
              <a:t>.</a:t>
            </a:r>
          </a:p>
          <a:p>
            <a:pPr marL="0" indent="0" algn="ctr">
              <a:lnSpc>
                <a:spcPct val="120000"/>
              </a:lnSpc>
              <a:spcBef>
                <a:spcPts val="0"/>
              </a:spcBef>
              <a:buClr>
                <a:srgbClr val="860908"/>
              </a:buClr>
              <a:buNone/>
            </a:pPr>
            <a:r>
              <a:rPr lang="it-IT" sz="1050" dirty="0"/>
              <a:t>_____________________________________</a:t>
            </a:r>
            <a:endParaRPr lang="en-US" sz="1050" dirty="0"/>
          </a:p>
          <a:p>
            <a:pPr marL="0" lvl="0" indent="0" algn="just">
              <a:lnSpc>
                <a:spcPct val="120000"/>
              </a:lnSpc>
              <a:spcBef>
                <a:spcPts val="0"/>
              </a:spcBef>
              <a:buClr>
                <a:srgbClr val="860908"/>
              </a:buClr>
              <a:buNone/>
            </a:pPr>
            <a:r>
              <a:rPr lang="fr-FR" sz="1050" dirty="0" smtClean="0"/>
              <a:t>[</a:t>
            </a:r>
            <a:r>
              <a:rPr lang="fr-FR" sz="1050" dirty="0"/>
              <a:t>1] </a:t>
            </a:r>
            <a:r>
              <a:rPr lang="fr-FR" sz="1050" dirty="0" err="1"/>
              <a:t>C.S</a:t>
            </a:r>
            <a:r>
              <a:rPr lang="fr-FR" sz="1050" dirty="0"/>
              <a:t>. Bianchini. 2012. Analyse métalinguistique de l'émergence d'un système d'écriture des Langues des Signes: SignWriting et son application à la Langue des Signes Italienne (LIS). </a:t>
            </a:r>
            <a:r>
              <a:rPr lang="fr-FR" sz="1050" dirty="0" err="1"/>
              <a:t>Ph.D</a:t>
            </a:r>
            <a:r>
              <a:rPr lang="fr-FR" sz="1050" dirty="0"/>
              <a:t>. </a:t>
            </a:r>
            <a:r>
              <a:rPr lang="fr-FR" sz="1050" dirty="0" err="1"/>
              <a:t>thesis</a:t>
            </a:r>
            <a:r>
              <a:rPr lang="fr-FR" sz="1050" dirty="0"/>
              <a:t>, </a:t>
            </a:r>
            <a:r>
              <a:rPr lang="fr-FR" sz="1050" dirty="0" smtClean="0"/>
              <a:t>Uni. Paris </a:t>
            </a:r>
            <a:r>
              <a:rPr lang="fr-FR" sz="1050" dirty="0"/>
              <a:t>8 </a:t>
            </a:r>
            <a:r>
              <a:rPr lang="fr-FR" sz="1050" dirty="0" smtClean="0"/>
              <a:t>– </a:t>
            </a:r>
            <a:r>
              <a:rPr lang="it-IT" sz="1050" dirty="0" err="1" smtClean="0"/>
              <a:t>Univ</a:t>
            </a:r>
            <a:r>
              <a:rPr lang="it-IT" sz="1050" dirty="0" smtClean="0"/>
              <a:t>. Studi Perugia</a:t>
            </a:r>
            <a:r>
              <a:rPr lang="fr-FR" sz="1050" dirty="0"/>
              <a:t>.</a:t>
            </a:r>
          </a:p>
          <a:p>
            <a:pPr marL="0" lvl="0" indent="0" algn="just">
              <a:lnSpc>
                <a:spcPct val="120000"/>
              </a:lnSpc>
              <a:spcBef>
                <a:spcPts val="0"/>
              </a:spcBef>
              <a:buClr>
                <a:srgbClr val="860908"/>
              </a:buClr>
              <a:buNone/>
            </a:pPr>
            <a:r>
              <a:rPr lang="en-US" sz="1050" spc="-20" dirty="0"/>
              <a:t>[2] </a:t>
            </a:r>
            <a:r>
              <a:rPr lang="en-US" sz="1050" spc="-20" dirty="0" err="1"/>
              <a:t>C.S</a:t>
            </a:r>
            <a:r>
              <a:rPr lang="en-US" sz="1050" spc="-20" dirty="0"/>
              <a:t>. Bianchini, F. Borgia. 2012. Writing Sign Languages: analysis of the evolution of the SignWriting system from 1995 to 2010, and proposals for future developments. Proc. Int. Jubilee Congress  of  the Technical University of Varna, 6: 118‑123.</a:t>
            </a:r>
          </a:p>
          <a:p>
            <a:pPr marL="0" indent="0" algn="just">
              <a:lnSpc>
                <a:spcPct val="120000"/>
              </a:lnSpc>
              <a:spcBef>
                <a:spcPts val="0"/>
              </a:spcBef>
              <a:buClr>
                <a:srgbClr val="860908"/>
              </a:buClr>
              <a:buNone/>
            </a:pPr>
            <a:r>
              <a:rPr lang="en-US" sz="1050" dirty="0"/>
              <a:t>[3] </a:t>
            </a:r>
            <a:r>
              <a:rPr lang="en-US" sz="1050" dirty="0" err="1"/>
              <a:t>C.S</a:t>
            </a:r>
            <a:r>
              <a:rPr lang="en-US" sz="1050" dirty="0"/>
              <a:t>. Bianchini, F. Borgia, P. </a:t>
            </a:r>
            <a:r>
              <a:rPr lang="en-US" sz="1050" dirty="0" err="1"/>
              <a:t>Bottoni</a:t>
            </a:r>
            <a:r>
              <a:rPr lang="en-US" sz="1050" dirty="0"/>
              <a:t>, M. De </a:t>
            </a:r>
            <a:r>
              <a:rPr lang="en-US" sz="1050" dirty="0" err="1"/>
              <a:t>Marsico</a:t>
            </a:r>
            <a:r>
              <a:rPr lang="en-US" sz="1050" dirty="0"/>
              <a:t>. 2012. </a:t>
            </a:r>
            <a:r>
              <a:rPr lang="en-US" sz="1050" dirty="0" err="1"/>
              <a:t>SWift</a:t>
            </a:r>
            <a:r>
              <a:rPr lang="en-US" sz="1050" dirty="0"/>
              <a:t>: a SignWriting improved fast transcriber. </a:t>
            </a:r>
            <a:r>
              <a:rPr lang="en-US" sz="1050" i="1" dirty="0"/>
              <a:t>in</a:t>
            </a:r>
            <a:r>
              <a:rPr lang="en-US" sz="1050" dirty="0"/>
              <a:t> Proceedings of AVI2012 (Capri, 21-25 May 2012).</a:t>
            </a:r>
          </a:p>
          <a:p>
            <a:pPr marL="0" lvl="0" indent="0" algn="ctr">
              <a:lnSpc>
                <a:spcPct val="120000"/>
              </a:lnSpc>
              <a:spcBef>
                <a:spcPts val="0"/>
              </a:spcBef>
              <a:buClr>
                <a:srgbClr val="860908"/>
              </a:buClr>
              <a:buNone/>
            </a:pPr>
            <a:r>
              <a:rPr lang="it-IT" sz="1050" dirty="0"/>
              <a:t>_____________________________________</a:t>
            </a:r>
            <a:endParaRPr lang="en-US" sz="1050" dirty="0"/>
          </a:p>
          <a:p>
            <a:pPr marL="0" lvl="0" indent="0" algn="just">
              <a:lnSpc>
                <a:spcPct val="120000"/>
              </a:lnSpc>
              <a:spcBef>
                <a:spcPts val="0"/>
              </a:spcBef>
              <a:buClr>
                <a:srgbClr val="860908"/>
              </a:buClr>
              <a:buNone/>
            </a:pPr>
            <a:r>
              <a:rPr lang="en-US" sz="1050" b="1" spc="-10" dirty="0"/>
              <a:t>Note 1: </a:t>
            </a:r>
            <a:r>
              <a:rPr lang="en-US" sz="1050" spc="-10" dirty="0"/>
              <a:t>Mostly due to the fact that SW is a system in constant evolution and, as such, is the result of “sedimentation” of several successive layers (see for more details Bianchini &amp; Borgia, 2012</a:t>
            </a:r>
            <a:r>
              <a:rPr lang="en-US" sz="1050" spc="-10" dirty="0" smtClean="0"/>
              <a:t>).</a:t>
            </a:r>
            <a:endParaRPr lang="en-US" sz="1050" dirty="0" smtClean="0"/>
          </a:p>
        </p:txBody>
      </p:sp>
      <p:sp>
        <p:nvSpPr>
          <p:cNvPr id="16" name="Segnaposto contenuto 3"/>
          <p:cNvSpPr txBox="1">
            <a:spLocks/>
          </p:cNvSpPr>
          <p:nvPr/>
        </p:nvSpPr>
        <p:spPr>
          <a:xfrm>
            <a:off x="467543" y="1268760"/>
            <a:ext cx="3978349" cy="5328592"/>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just">
              <a:spcBef>
                <a:spcPts val="600"/>
              </a:spcBef>
              <a:buFont typeface="Wingdings" pitchFamily="2" charset="2"/>
              <a:buNone/>
            </a:pPr>
            <a:r>
              <a:rPr lang="en-US" sz="1500" dirty="0" smtClean="0"/>
              <a:t>the written productions of LLISS people, where many glyphs were created "ad hoc" to represent movements, configurations, facial expressions and other signing elements not already provided in the different versions of SW.</a:t>
            </a:r>
          </a:p>
          <a:p>
            <a:pPr marL="0" indent="180000" algn="just">
              <a:spcBef>
                <a:spcPts val="600"/>
              </a:spcBef>
              <a:buFont typeface="Wingdings" pitchFamily="2" charset="2"/>
              <a:buNone/>
            </a:pPr>
            <a:r>
              <a:rPr lang="en-US" sz="1500" dirty="0" smtClean="0"/>
              <a:t>This reclassification required a new numbering system for the glyphs, which also involves the advantage, for the linguists, to easily extract the different glyph features (e.g., a query may extract all, and only, the movement from right to left of the right hand in the horizontal plane).</a:t>
            </a:r>
          </a:p>
          <a:p>
            <a:pPr marL="0" indent="180000" algn="just">
              <a:spcBef>
                <a:spcPts val="600"/>
              </a:spcBef>
              <a:buFont typeface="Wingdings" pitchFamily="2" charset="2"/>
              <a:buNone/>
            </a:pPr>
            <a:r>
              <a:rPr lang="en-US" sz="1500" dirty="0" smtClean="0"/>
              <a:t>This work, however, was not an end in itself: in fact, all the deaf people we worked with prefer to hand‑write SW, considering the use of </a:t>
            </a:r>
            <a:r>
              <a:rPr lang="en-US" sz="1500" dirty="0" err="1" smtClean="0"/>
              <a:t>SignPuddle</a:t>
            </a:r>
            <a:r>
              <a:rPr lang="en-US" sz="1500" dirty="0" smtClean="0"/>
              <a:t> too slow; therefore, as part of the project </a:t>
            </a:r>
            <a:r>
              <a:rPr lang="en-US" sz="1500" dirty="0" err="1" smtClean="0"/>
              <a:t>SWord</a:t>
            </a:r>
            <a:r>
              <a:rPr lang="en-US" sz="1500" dirty="0" smtClean="0"/>
              <a:t> (SW Oriented Resources for the Deaf) implemented by the Informatics </a:t>
            </a:r>
            <a:r>
              <a:rPr lang="en-US" sz="1500" dirty="0" err="1" smtClean="0"/>
              <a:t>Dept</a:t>
            </a:r>
            <a:r>
              <a:rPr lang="en-US" sz="1500" dirty="0" smtClean="0"/>
              <a:t> of University of Rome I </a:t>
            </a:r>
            <a:r>
              <a:rPr lang="en-US" sz="1500" spc="-10" dirty="0" smtClean="0"/>
              <a:t>“</a:t>
            </a:r>
            <a:r>
              <a:rPr lang="en-US" sz="1500" spc="-10" dirty="0" err="1" smtClean="0"/>
              <a:t>Sapienza</a:t>
            </a:r>
            <a:r>
              <a:rPr lang="en-US" sz="1500" spc="-10" dirty="0" smtClean="0"/>
              <a:t>”, and in particular of the Borgia’s</a:t>
            </a:r>
            <a:br>
              <a:rPr lang="en-US" sz="1500" spc="-10" dirty="0" smtClean="0"/>
            </a:br>
            <a:endParaRPr lang="fr-FR" sz="1500" spc="-10" dirty="0"/>
          </a:p>
        </p:txBody>
      </p:sp>
    </p:spTree>
    <p:extLst>
      <p:ext uri="{BB962C8B-B14F-4D97-AF65-F5344CB8AC3E}">
        <p14:creationId xmlns:p14="http://schemas.microsoft.com/office/powerpoint/2010/main" val="5101265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4509120"/>
            <a:ext cx="8515672" cy="933450"/>
          </a:xfrm>
        </p:spPr>
        <p:txBody>
          <a:bodyPr>
            <a:normAutofit/>
          </a:bodyPr>
          <a:lstStyle/>
          <a:p>
            <a:pPr algn="r"/>
            <a:r>
              <a:rPr lang="en-US" dirty="0" smtClean="0"/>
              <a:t>Introducing </a:t>
            </a:r>
            <a:r>
              <a:rPr lang="en-US" dirty="0" err="1" smtClean="0"/>
              <a:t>SWord</a:t>
            </a:r>
            <a:r>
              <a:rPr lang="en-US" dirty="0" smtClean="0"/>
              <a:t> project</a:t>
            </a:r>
            <a:endParaRPr lang="en-US" dirty="0"/>
          </a:p>
        </p:txBody>
      </p:sp>
      <p:sp>
        <p:nvSpPr>
          <p:cNvPr id="18" name="Sottotitolo 2"/>
          <p:cNvSpPr>
            <a:spLocks noGrp="1"/>
          </p:cNvSpPr>
          <p:nvPr>
            <p:ph type="subTitle" idx="1"/>
          </p:nvPr>
        </p:nvSpPr>
        <p:spPr>
          <a:xfrm>
            <a:off x="3326190" y="5562599"/>
            <a:ext cx="5513010" cy="1174449"/>
          </a:xfrm>
        </p:spPr>
        <p:txBody>
          <a:bodyPr>
            <a:normAutofit lnSpcReduction="10000"/>
          </a:bodyPr>
          <a:lstStyle/>
          <a:p>
            <a:pPr algn="r"/>
            <a:r>
              <a:rPr lang="it-IT" dirty="0">
                <a:solidFill>
                  <a:schemeClr val="tx1">
                    <a:lumMod val="65000"/>
                    <a:lumOff val="35000"/>
                  </a:schemeClr>
                </a:solidFill>
              </a:rPr>
              <a:t>Claudia S. </a:t>
            </a:r>
            <a:r>
              <a:rPr lang="it-IT" dirty="0" smtClean="0">
                <a:solidFill>
                  <a:schemeClr val="tx1">
                    <a:lumMod val="65000"/>
                    <a:lumOff val="35000"/>
                  </a:schemeClr>
                </a:solidFill>
              </a:rPr>
              <a:t>Bianchini</a:t>
            </a:r>
            <a:r>
              <a:rPr lang="it-IT" baseline="30000" dirty="0" smtClean="0">
                <a:solidFill>
                  <a:schemeClr val="tx1">
                    <a:lumMod val="65000"/>
                    <a:lumOff val="35000"/>
                  </a:schemeClr>
                </a:solidFill>
              </a:rPr>
              <a:t>1</a:t>
            </a:r>
            <a:r>
              <a:rPr lang="it-IT" dirty="0" smtClean="0">
                <a:solidFill>
                  <a:schemeClr val="tx1">
                    <a:lumMod val="65000"/>
                    <a:lumOff val="35000"/>
                  </a:schemeClr>
                </a:solidFill>
              </a:rPr>
              <a:t>, </a:t>
            </a:r>
            <a:r>
              <a:rPr lang="it-IT" dirty="0">
                <a:solidFill>
                  <a:schemeClr val="tx1">
                    <a:lumMod val="65000"/>
                    <a:lumOff val="35000"/>
                  </a:schemeClr>
                </a:solidFill>
              </a:rPr>
              <a:t>Fabrizio </a:t>
            </a:r>
            <a:r>
              <a:rPr lang="it-IT" dirty="0" smtClean="0">
                <a:solidFill>
                  <a:schemeClr val="tx1">
                    <a:lumMod val="65000"/>
                    <a:lumOff val="35000"/>
                  </a:schemeClr>
                </a:solidFill>
              </a:rPr>
              <a:t>Borgia</a:t>
            </a:r>
            <a:r>
              <a:rPr lang="it-IT" baseline="30000" dirty="0" smtClean="0">
                <a:solidFill>
                  <a:schemeClr val="tx1">
                    <a:lumMod val="65000"/>
                    <a:lumOff val="35000"/>
                  </a:schemeClr>
                </a:solidFill>
              </a:rPr>
              <a:t>2,3</a:t>
            </a:r>
            <a:r>
              <a:rPr lang="it-IT" dirty="0" smtClean="0">
                <a:solidFill>
                  <a:schemeClr val="tx1">
                    <a:lumMod val="65000"/>
                    <a:lumOff val="35000"/>
                  </a:schemeClr>
                </a:solidFill>
              </a:rPr>
              <a:t>, Maria de Marsico</a:t>
            </a:r>
            <a:r>
              <a:rPr lang="it-IT" baseline="30000" dirty="0" smtClean="0">
                <a:solidFill>
                  <a:schemeClr val="tx1">
                    <a:lumMod val="65000"/>
                    <a:lumOff val="35000"/>
                  </a:schemeClr>
                </a:solidFill>
              </a:rPr>
              <a:t>3</a:t>
            </a:r>
            <a:endParaRPr lang="it-IT" baseline="30000" dirty="0">
              <a:solidFill>
                <a:schemeClr val="tx1">
                  <a:lumMod val="65000"/>
                  <a:lumOff val="35000"/>
                </a:schemeClr>
              </a:solidFill>
            </a:endParaRPr>
          </a:p>
          <a:p>
            <a:pPr algn="r"/>
            <a:endParaRPr lang="it-IT" baseline="30000" dirty="0" smtClean="0">
              <a:solidFill>
                <a:schemeClr val="tx1">
                  <a:lumMod val="65000"/>
                  <a:lumOff val="35000"/>
                </a:schemeClr>
              </a:solidFill>
            </a:endParaRPr>
          </a:p>
          <a:p>
            <a:pPr algn="r"/>
            <a:r>
              <a:rPr lang="it-IT" baseline="30000" dirty="0" smtClean="0">
                <a:solidFill>
                  <a:schemeClr val="tx1">
                    <a:lumMod val="65000"/>
                    <a:lumOff val="35000"/>
                  </a:schemeClr>
                </a:solidFill>
              </a:rPr>
              <a:t>1</a:t>
            </a:r>
            <a:r>
              <a:rPr lang="ro-RO" dirty="0" smtClean="0">
                <a:solidFill>
                  <a:schemeClr val="tx1">
                    <a:lumMod val="65000"/>
                    <a:lumOff val="35000"/>
                  </a:schemeClr>
                </a:solidFill>
              </a:rPr>
              <a:t> </a:t>
            </a:r>
            <a:r>
              <a:rPr lang="fr-FR" dirty="0">
                <a:solidFill>
                  <a:schemeClr val="tx1">
                    <a:lumMod val="65000"/>
                    <a:lumOff val="35000"/>
                  </a:schemeClr>
                </a:solidFill>
              </a:rPr>
              <a:t>Université de </a:t>
            </a:r>
            <a:r>
              <a:rPr lang="fr-FR" dirty="0" smtClean="0">
                <a:solidFill>
                  <a:schemeClr val="tx1">
                    <a:lumMod val="65000"/>
                    <a:lumOff val="35000"/>
                  </a:schemeClr>
                </a:solidFill>
              </a:rPr>
              <a:t>Poitiers - </a:t>
            </a:r>
            <a:r>
              <a:rPr lang="fr-FR" dirty="0" err="1" smtClean="0">
                <a:solidFill>
                  <a:schemeClr val="tx1">
                    <a:lumMod val="65000"/>
                    <a:lumOff val="35000"/>
                  </a:schemeClr>
                </a:solidFill>
              </a:rPr>
              <a:t>FoReLL</a:t>
            </a:r>
            <a:endParaRPr lang="it-IT" dirty="0">
              <a:solidFill>
                <a:schemeClr val="tx1">
                  <a:lumMod val="65000"/>
                  <a:lumOff val="35000"/>
                </a:schemeClr>
              </a:solidFill>
            </a:endParaRPr>
          </a:p>
          <a:p>
            <a:pPr algn="r"/>
            <a:r>
              <a:rPr lang="it-IT" baseline="30000" dirty="0" smtClean="0">
                <a:solidFill>
                  <a:schemeClr val="tx1">
                    <a:lumMod val="65000"/>
                    <a:lumOff val="35000"/>
                  </a:schemeClr>
                </a:solidFill>
              </a:rPr>
              <a:t>2</a:t>
            </a:r>
            <a:r>
              <a:rPr lang="ro-RO" dirty="0" smtClean="0">
                <a:solidFill>
                  <a:schemeClr val="tx1">
                    <a:lumMod val="65000"/>
                    <a:lumOff val="35000"/>
                  </a:schemeClr>
                </a:solidFill>
              </a:rPr>
              <a:t> Université Toulouse </a:t>
            </a:r>
            <a:r>
              <a:rPr lang="ro-RO" dirty="0">
                <a:solidFill>
                  <a:schemeClr val="tx1">
                    <a:lumMod val="65000"/>
                    <a:lumOff val="35000"/>
                  </a:schemeClr>
                </a:solidFill>
              </a:rPr>
              <a:t>III - Paul </a:t>
            </a:r>
            <a:r>
              <a:rPr lang="ro-RO" dirty="0" smtClean="0">
                <a:solidFill>
                  <a:schemeClr val="tx1">
                    <a:lumMod val="65000"/>
                    <a:lumOff val="35000"/>
                  </a:schemeClr>
                </a:solidFill>
              </a:rPr>
              <a:t>Sabatier</a:t>
            </a:r>
          </a:p>
          <a:p>
            <a:pPr algn="r"/>
            <a:r>
              <a:rPr lang="it-IT" baseline="30000" dirty="0" smtClean="0">
                <a:solidFill>
                  <a:schemeClr val="tx1">
                    <a:lumMod val="65000"/>
                    <a:lumOff val="35000"/>
                  </a:schemeClr>
                </a:solidFill>
              </a:rPr>
              <a:t>3</a:t>
            </a:r>
            <a:r>
              <a:rPr lang="ro-RO" dirty="0" smtClean="0">
                <a:solidFill>
                  <a:schemeClr val="tx1">
                    <a:lumMod val="65000"/>
                    <a:lumOff val="35000"/>
                  </a:schemeClr>
                </a:solidFill>
              </a:rPr>
              <a:t> Sapienza Università di Roma</a:t>
            </a:r>
          </a:p>
        </p:txBody>
      </p:sp>
      <p:pic>
        <p:nvPicPr>
          <p:cNvPr id="21" name="Immagine 20" descr="SWift-Logo.png"/>
          <p:cNvPicPr>
            <a:picLocks noChangeAspect="1"/>
          </p:cNvPicPr>
          <p:nvPr/>
        </p:nvPicPr>
        <p:blipFill>
          <a:blip r:embed="rId2" cstate="email">
            <a:alphaModFix/>
            <a:extLst>
              <a:ext uri="{28A0092B-C50C-407E-A947-70E740481C1C}">
                <a14:useLocalDpi xmlns:a14="http://schemas.microsoft.com/office/drawing/2010/main" val="0"/>
              </a:ext>
            </a:extLst>
          </a:blip>
          <a:stretch>
            <a:fillRect/>
          </a:stretch>
        </p:blipFill>
        <p:spPr>
          <a:xfrm>
            <a:off x="4720162" y="312961"/>
            <a:ext cx="1856621" cy="1856621"/>
          </a:xfrm>
          <a:prstGeom prst="rect">
            <a:avLst/>
          </a:prstGeom>
        </p:spPr>
      </p:pic>
      <p:pic>
        <p:nvPicPr>
          <p:cNvPr id="35" name="Immagine 34" descr="SWift-Home.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729" r="-2607"/>
          <a:stretch/>
        </p:blipFill>
        <p:spPr>
          <a:xfrm>
            <a:off x="381001" y="317500"/>
            <a:ext cx="4138083" cy="4008275"/>
          </a:xfrm>
          <a:prstGeom prst="rect">
            <a:avLst/>
          </a:prstGeom>
        </p:spPr>
      </p:pic>
      <p:pic>
        <p:nvPicPr>
          <p:cNvPr id="36" name="Immagine 35" descr="Fun Hi-Re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9375" y="497413"/>
            <a:ext cx="1958652" cy="1523848"/>
          </a:xfrm>
          <a:prstGeom prst="rect">
            <a:avLst/>
          </a:prstGeom>
        </p:spPr>
      </p:pic>
      <p:pic>
        <p:nvPicPr>
          <p:cNvPr id="37" name="Immagine 36" descr="Component-User.png"/>
          <p:cNvPicPr>
            <a:picLocks noChangeAspect="1"/>
          </p:cNvPicPr>
          <p:nvPr/>
        </p:nvPicPr>
        <p:blipFill rotWithShape="1">
          <a:blip r:embed="rId5" cstate="email">
            <a:extLst>
              <a:ext uri="{28A0092B-C50C-407E-A947-70E740481C1C}">
                <a14:useLocalDpi xmlns:a14="http://schemas.microsoft.com/office/drawing/2010/main" val="0"/>
              </a:ext>
            </a:extLst>
          </a:blip>
          <a:srcRect l="16533" t="1895" r="22463" b="3619"/>
          <a:stretch/>
        </p:blipFill>
        <p:spPr>
          <a:xfrm>
            <a:off x="6912290" y="2453775"/>
            <a:ext cx="1856621" cy="1872000"/>
          </a:xfrm>
          <a:prstGeom prst="rect">
            <a:avLst/>
          </a:prstGeom>
        </p:spPr>
      </p:pic>
      <p:pic>
        <p:nvPicPr>
          <p:cNvPr id="38" name="Immagine 37" descr="Handwriting.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15420" y="2351206"/>
            <a:ext cx="1650995" cy="2088508"/>
          </a:xfrm>
          <a:prstGeom prst="rect">
            <a:avLst/>
          </a:prstGeom>
        </p:spPr>
      </p:pic>
    </p:spTree>
    <p:extLst>
      <p:ext uri="{BB962C8B-B14F-4D97-AF65-F5344CB8AC3E}">
        <p14:creationId xmlns:p14="http://schemas.microsoft.com/office/powerpoint/2010/main" val="1404296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3545614061"/>
              </p:ext>
            </p:extLst>
          </p:nvPr>
        </p:nvGraphicFramePr>
        <p:xfrm>
          <a:off x="0" y="1556792"/>
          <a:ext cx="9152841" cy="5184576"/>
        </p:xfrm>
        <a:graphic>
          <a:graphicData uri="http://schemas.openxmlformats.org/drawingml/2006/table">
            <a:tbl>
              <a:tblPr>
                <a:tableStyleId>{5C22544A-7EE6-4342-B048-85BDC9FD1C3A}</a:tableStyleId>
              </a:tblPr>
              <a:tblGrid>
                <a:gridCol w="1830568"/>
                <a:gridCol w="5491705"/>
                <a:gridCol w="1830568"/>
              </a:tblGrid>
              <a:tr h="1229146">
                <a:tc>
                  <a:txBody>
                    <a:bodyPr/>
                    <a:lstStyle/>
                    <a:p>
                      <a:pPr marL="0" algn="just"/>
                      <a:r>
                        <a:rPr lang="fr-FR" sz="2400" dirty="0" smtClean="0">
                          <a:solidFill>
                            <a:schemeClr val="tx1">
                              <a:lumMod val="65000"/>
                              <a:lumOff val="35000"/>
                            </a:schemeClr>
                          </a:solidFill>
                        </a:rPr>
                        <a:t>    </a:t>
                      </a:r>
                      <a:endParaRPr lang="fr-FR" sz="2400" dirty="0">
                        <a:solidFill>
                          <a:schemeClr val="tx1">
                            <a:lumMod val="65000"/>
                            <a:lumOff val="3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algn="just"/>
                      <a:r>
                        <a:rPr lang="en-US" sz="1800" noProof="0" dirty="0" smtClean="0">
                          <a:solidFill>
                            <a:schemeClr val="accent2">
                              <a:lumMod val="75000"/>
                              <a:lumOff val="25000"/>
                            </a:schemeClr>
                          </a:solidFill>
                          <a:sym typeface="Wingdings"/>
                        </a:rPr>
                        <a:t></a:t>
                      </a:r>
                      <a:r>
                        <a:rPr lang="en-US" sz="1800" baseline="0" noProof="0" dirty="0" smtClean="0">
                          <a:solidFill>
                            <a:schemeClr val="accent1">
                              <a:lumMod val="60000"/>
                              <a:lumOff val="40000"/>
                            </a:schemeClr>
                          </a:solidFill>
                          <a:sym typeface="Wingdings"/>
                        </a:rPr>
                        <a:t> </a:t>
                      </a:r>
                      <a:r>
                        <a:rPr lang="en-US" sz="1800" b="1" noProof="0" dirty="0" err="1" smtClean="0">
                          <a:solidFill>
                            <a:schemeClr val="tx1">
                              <a:lumMod val="65000"/>
                              <a:lumOff val="35000"/>
                            </a:schemeClr>
                          </a:solidFill>
                        </a:rPr>
                        <a:t>Fabrizio</a:t>
                      </a:r>
                      <a:r>
                        <a:rPr lang="en-US" sz="1800" b="1" noProof="0" dirty="0" smtClean="0">
                          <a:solidFill>
                            <a:schemeClr val="tx1">
                              <a:lumMod val="65000"/>
                              <a:lumOff val="35000"/>
                            </a:schemeClr>
                          </a:solidFill>
                        </a:rPr>
                        <a:t> Borgia</a:t>
                      </a:r>
                      <a:r>
                        <a:rPr lang="en-US" sz="1800" b="0" noProof="0" dirty="0" smtClean="0">
                          <a:solidFill>
                            <a:schemeClr val="tx1">
                              <a:lumMod val="65000"/>
                              <a:lumOff val="35000"/>
                            </a:schemeClr>
                          </a:solidFill>
                        </a:rPr>
                        <a:t>, </a:t>
                      </a:r>
                      <a:r>
                        <a:rPr lang="en-US" sz="1800" noProof="0" dirty="0" smtClean="0">
                          <a:solidFill>
                            <a:schemeClr val="tx1">
                              <a:lumMod val="65000"/>
                              <a:lumOff val="35000"/>
                            </a:schemeClr>
                          </a:solidFill>
                        </a:rPr>
                        <a:t>PhD (Informatics) candidate</a:t>
                      </a:r>
                    </a:p>
                    <a:p>
                      <a:pPr marL="725488" lvl="1" indent="-552450" algn="just">
                        <a:buFontTx/>
                        <a:buNone/>
                      </a:pPr>
                      <a:r>
                        <a:rPr lang="en-US" sz="1600" noProof="0" dirty="0" smtClean="0">
                          <a:solidFill>
                            <a:schemeClr val="accent2">
                              <a:lumMod val="50000"/>
                              <a:lumOff val="50000"/>
                            </a:schemeClr>
                          </a:solidFill>
                          <a:sym typeface="Wingdings"/>
                        </a:rPr>
                        <a:t></a:t>
                      </a:r>
                      <a:r>
                        <a:rPr lang="en-US" sz="1600" baseline="0" noProof="0" dirty="0" smtClean="0">
                          <a:solidFill>
                            <a:schemeClr val="bg1"/>
                          </a:solidFill>
                          <a:sym typeface="Wingdings"/>
                        </a:rPr>
                        <a:t>_</a:t>
                      </a:r>
                      <a:r>
                        <a:rPr lang="en-US" sz="1600" noProof="0" dirty="0" smtClean="0">
                          <a:solidFill>
                            <a:schemeClr val="tx1">
                              <a:lumMod val="65000"/>
                              <a:lumOff val="35000"/>
                            </a:schemeClr>
                          </a:solidFill>
                        </a:rPr>
                        <a:t>2010: MS thesis on the development of a SW editor (SWift)</a:t>
                      </a:r>
                    </a:p>
                    <a:p>
                      <a:pPr marL="441325" lvl="1" indent="-268288" algn="just">
                        <a:buFontTx/>
                        <a:buNone/>
                      </a:pPr>
                      <a:r>
                        <a:rPr lang="en-US" sz="1600" noProof="0" dirty="0" smtClean="0">
                          <a:solidFill>
                            <a:schemeClr val="accent2">
                              <a:lumMod val="50000"/>
                              <a:lumOff val="50000"/>
                            </a:schemeClr>
                          </a:solidFill>
                          <a:sym typeface="Wingdings"/>
                        </a:rPr>
                        <a:t></a:t>
                      </a:r>
                      <a:r>
                        <a:rPr lang="en-US" sz="1600" baseline="0" noProof="0" dirty="0" smtClean="0">
                          <a:solidFill>
                            <a:schemeClr val="bg1"/>
                          </a:solidFill>
                          <a:sym typeface="Wingdings"/>
                        </a:rPr>
                        <a:t>_</a:t>
                      </a:r>
                      <a:r>
                        <a:rPr lang="en-US" sz="1600" noProof="0" dirty="0" smtClean="0">
                          <a:solidFill>
                            <a:schemeClr val="tx1">
                              <a:lumMod val="65000"/>
                              <a:lumOff val="35000"/>
                            </a:schemeClr>
                          </a:solidFill>
                        </a:rPr>
                        <a:t>2011-today: PhD dissertation for the digital implementation of SW</a:t>
                      </a:r>
                      <a:r>
                        <a:rPr lang="en-US" sz="1600" baseline="0" noProof="0" dirty="0" smtClean="0">
                          <a:solidFill>
                            <a:schemeClr val="tx1">
                              <a:lumMod val="65000"/>
                              <a:lumOff val="35000"/>
                            </a:schemeClr>
                          </a:solidFill>
                        </a:rPr>
                        <a:t> </a:t>
                      </a:r>
                      <a:r>
                        <a:rPr lang="en-US" sz="1600" noProof="0" dirty="0" smtClean="0">
                          <a:solidFill>
                            <a:schemeClr val="tx1">
                              <a:lumMod val="65000"/>
                              <a:lumOff val="35000"/>
                            </a:schemeClr>
                          </a:solidFill>
                        </a:rPr>
                        <a:t>(</a:t>
                      </a:r>
                      <a:r>
                        <a:rPr lang="en-US" sz="1600" noProof="0" dirty="0" err="1" smtClean="0">
                          <a:solidFill>
                            <a:schemeClr val="tx1">
                              <a:lumMod val="65000"/>
                              <a:lumOff val="35000"/>
                            </a:schemeClr>
                          </a:solidFill>
                        </a:rPr>
                        <a:t>SWift</a:t>
                      </a:r>
                      <a:r>
                        <a:rPr lang="en-US" sz="1600" noProof="0" dirty="0" smtClean="0">
                          <a:solidFill>
                            <a:schemeClr val="tx1">
                              <a:lumMod val="65000"/>
                              <a:lumOff val="35000"/>
                            </a:schemeClr>
                          </a:solidFill>
                        </a:rPr>
                        <a:t>, OGR…) in the framework of the project “</a:t>
                      </a:r>
                      <a:r>
                        <a:rPr lang="en-US" sz="1600" noProof="0" dirty="0" err="1" smtClean="0">
                          <a:solidFill>
                            <a:schemeClr val="tx1">
                              <a:lumMod val="65000"/>
                              <a:lumOff val="35000"/>
                            </a:schemeClr>
                          </a:solidFill>
                        </a:rPr>
                        <a:t>SWord</a:t>
                      </a:r>
                      <a:r>
                        <a:rPr lang="en-US" sz="1600" noProof="0" dirty="0" smtClean="0">
                          <a:solidFill>
                            <a:schemeClr val="tx1">
                              <a:lumMod val="65000"/>
                              <a:lumOff val="35000"/>
                            </a:schemeClr>
                          </a:solidFill>
                        </a:rPr>
                        <a:t>”</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dirty="0"/>
                    </a:p>
                  </a:txBody>
                  <a:tcPr/>
                </a:tc>
              </a:tr>
              <a:tr h="2080093">
                <a:tc gridSpan="2">
                  <a:txBody>
                    <a:bodyPr/>
                    <a:lstStyle/>
                    <a:p>
                      <a:pPr marL="0" algn="just"/>
                      <a:r>
                        <a:rPr lang="en-US" sz="1800" noProof="0" dirty="0" smtClean="0">
                          <a:solidFill>
                            <a:schemeClr val="accent2">
                              <a:lumMod val="75000"/>
                              <a:lumOff val="25000"/>
                            </a:schemeClr>
                          </a:solidFill>
                          <a:sym typeface="Wingdings"/>
                        </a:rPr>
                        <a:t> </a:t>
                      </a:r>
                      <a:r>
                        <a:rPr lang="en-US" sz="1800" b="1" noProof="0" dirty="0" err="1" smtClean="0">
                          <a:solidFill>
                            <a:schemeClr val="tx1">
                              <a:lumMod val="65000"/>
                              <a:lumOff val="35000"/>
                            </a:schemeClr>
                          </a:solidFill>
                        </a:rPr>
                        <a:t>dr</a:t>
                      </a:r>
                      <a:r>
                        <a:rPr lang="en-US" sz="1800" b="1" noProof="0" dirty="0" smtClean="0">
                          <a:solidFill>
                            <a:schemeClr val="tx1">
                              <a:lumMod val="65000"/>
                              <a:lumOff val="35000"/>
                            </a:schemeClr>
                          </a:solidFill>
                        </a:rPr>
                        <a:t> Claudia S. Bianchini</a:t>
                      </a:r>
                      <a:r>
                        <a:rPr lang="en-US" sz="1800" b="0" noProof="0" dirty="0" smtClean="0">
                          <a:solidFill>
                            <a:schemeClr val="tx1">
                              <a:lumMod val="65000"/>
                              <a:lumOff val="35000"/>
                            </a:schemeClr>
                          </a:solidFill>
                        </a:rPr>
                        <a:t>, </a:t>
                      </a:r>
                      <a:r>
                        <a:rPr lang="en-US" sz="1800" noProof="0" dirty="0" smtClean="0">
                          <a:solidFill>
                            <a:schemeClr val="tx1">
                              <a:lumMod val="65000"/>
                              <a:lumOff val="35000"/>
                            </a:schemeClr>
                          </a:solidFill>
                        </a:rPr>
                        <a:t>associate professor of SL linguistics</a:t>
                      </a:r>
                    </a:p>
                    <a:p>
                      <a:pPr marL="441325" lvl="1" indent="-268288" algn="just"/>
                      <a:r>
                        <a:rPr lang="en-US" sz="1600" noProof="0" dirty="0" smtClean="0">
                          <a:solidFill>
                            <a:schemeClr val="accent2">
                              <a:lumMod val="50000"/>
                              <a:lumOff val="50000"/>
                            </a:schemeClr>
                          </a:solidFill>
                          <a:sym typeface="Wingdings"/>
                        </a:rPr>
                        <a:t></a:t>
                      </a:r>
                      <a:r>
                        <a:rPr lang="en-US" sz="1600" baseline="0" noProof="0" dirty="0" smtClean="0">
                          <a:solidFill>
                            <a:schemeClr val="bg1"/>
                          </a:solidFill>
                          <a:sym typeface="Wingdings"/>
                        </a:rPr>
                        <a:t>_</a:t>
                      </a:r>
                      <a:r>
                        <a:rPr lang="en-US" sz="1600" noProof="0" dirty="0" smtClean="0">
                          <a:solidFill>
                            <a:schemeClr val="tx1">
                              <a:lumMod val="65000"/>
                              <a:lumOff val="35000"/>
                            </a:schemeClr>
                          </a:solidFill>
                        </a:rPr>
                        <a:t>2007-2012: PhD dissertation with Elena </a:t>
                      </a:r>
                      <a:r>
                        <a:rPr lang="en-US" sz="1600" noProof="0" dirty="0" err="1" smtClean="0">
                          <a:solidFill>
                            <a:schemeClr val="tx1">
                              <a:lumMod val="65000"/>
                              <a:lumOff val="35000"/>
                            </a:schemeClr>
                          </a:solidFill>
                        </a:rPr>
                        <a:t>Pizzuto’s</a:t>
                      </a:r>
                      <a:r>
                        <a:rPr lang="en-US" sz="1600" noProof="0" dirty="0" smtClean="0">
                          <a:solidFill>
                            <a:schemeClr val="tx1">
                              <a:lumMod val="65000"/>
                              <a:lumOff val="35000"/>
                            </a:schemeClr>
                          </a:solidFill>
                        </a:rPr>
                        <a:t> supervision;</a:t>
                      </a:r>
                      <a:r>
                        <a:rPr lang="en-US" sz="1600" baseline="0" noProof="0" dirty="0" smtClean="0">
                          <a:solidFill>
                            <a:schemeClr val="tx1">
                              <a:lumMod val="65000"/>
                              <a:lumOff val="35000"/>
                            </a:schemeClr>
                          </a:solidFill>
                        </a:rPr>
                        <a:t> the metalinguistic considerations of deaf people using and appropriating SW become the main focus of her research</a:t>
                      </a:r>
                      <a:endParaRPr lang="en-US" sz="1600" noProof="0" dirty="0" smtClean="0">
                        <a:solidFill>
                          <a:schemeClr val="tx1">
                            <a:lumMod val="65000"/>
                            <a:lumOff val="35000"/>
                          </a:schemeClr>
                        </a:solidFill>
                      </a:endParaRPr>
                    </a:p>
                    <a:p>
                      <a:pPr marL="441325" lvl="1" indent="-268288" algn="just"/>
                      <a:r>
                        <a:rPr lang="en-US" sz="1600" noProof="0" dirty="0" smtClean="0">
                          <a:solidFill>
                            <a:schemeClr val="accent2">
                              <a:lumMod val="50000"/>
                              <a:lumOff val="50000"/>
                            </a:schemeClr>
                          </a:solidFill>
                          <a:sym typeface="Wingdings"/>
                        </a:rPr>
                        <a:t></a:t>
                      </a:r>
                      <a:r>
                        <a:rPr lang="en-US" sz="1600" baseline="0" noProof="0" dirty="0" smtClean="0">
                          <a:solidFill>
                            <a:schemeClr val="bg1"/>
                          </a:solidFill>
                          <a:sym typeface="Wingdings"/>
                        </a:rPr>
                        <a:t>_</a:t>
                      </a:r>
                      <a:r>
                        <a:rPr lang="en-US" sz="1600" noProof="0" dirty="0" smtClean="0">
                          <a:solidFill>
                            <a:schemeClr val="tx1">
                              <a:lumMod val="65000"/>
                              <a:lumOff val="35000"/>
                            </a:schemeClr>
                          </a:solidFill>
                        </a:rPr>
                        <a:t>2013-today: tenured at Poitiers as a LS scholar, continues her research on the systems for the graphical representation of SLs, while also providing linguistic advice in the </a:t>
                      </a:r>
                      <a:r>
                        <a:rPr lang="en-US" sz="1600" baseline="0" noProof="0" dirty="0" err="1" smtClean="0">
                          <a:solidFill>
                            <a:schemeClr val="tx1">
                              <a:lumMod val="65000"/>
                              <a:lumOff val="35000"/>
                            </a:schemeClr>
                          </a:solidFill>
                        </a:rPr>
                        <a:t>SWord</a:t>
                      </a:r>
                      <a:r>
                        <a:rPr lang="en-US" sz="1600" baseline="0" noProof="0" dirty="0" smtClean="0">
                          <a:solidFill>
                            <a:schemeClr val="tx1">
                              <a:lumMod val="65000"/>
                              <a:lumOff val="35000"/>
                            </a:schemeClr>
                          </a:solidFill>
                        </a:rPr>
                        <a:t> project</a:t>
                      </a:r>
                      <a:endParaRPr lang="en-US" sz="2400" noProof="0" dirty="0">
                        <a:solidFill>
                          <a:schemeClr val="tx1">
                            <a:lumMod val="65000"/>
                            <a:lumOff val="3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dirty="0"/>
                    </a:p>
                  </a:txBody>
                  <a:tcPr/>
                </a:tc>
                <a:tc>
                  <a:txBody>
                    <a:bodyPr/>
                    <a:lstStyle/>
                    <a:p>
                      <a:pPr marL="0" algn="just"/>
                      <a:endParaRPr lang="en-US" sz="2400" noProof="0">
                        <a:solidFill>
                          <a:schemeClr val="tx1">
                            <a:lumMod val="65000"/>
                            <a:lumOff val="3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75337">
                <a:tc>
                  <a:txBody>
                    <a:bodyPr/>
                    <a:lstStyle/>
                    <a:p>
                      <a:pPr marL="0" algn="just"/>
                      <a:endParaRPr lang="fr-FR" sz="2400" dirty="0">
                        <a:solidFill>
                          <a:schemeClr val="tx1">
                            <a:lumMod val="65000"/>
                            <a:lumOff val="3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algn="just"/>
                      <a:r>
                        <a:rPr lang="en-US" sz="1800" noProof="0" dirty="0" smtClean="0">
                          <a:solidFill>
                            <a:schemeClr val="accent2">
                              <a:lumMod val="75000"/>
                              <a:lumOff val="25000"/>
                            </a:schemeClr>
                          </a:solidFill>
                          <a:sym typeface="Wingdings"/>
                        </a:rPr>
                        <a:t></a:t>
                      </a:r>
                      <a:r>
                        <a:rPr lang="en-US" sz="1800" baseline="0" noProof="0" dirty="0" smtClean="0">
                          <a:solidFill>
                            <a:schemeClr val="bg1"/>
                          </a:solidFill>
                          <a:sym typeface="Wingdings"/>
                        </a:rPr>
                        <a:t>_</a:t>
                      </a:r>
                      <a:r>
                        <a:rPr lang="en-US" sz="1800" b="1" noProof="0" dirty="0" err="1" smtClean="0">
                          <a:solidFill>
                            <a:schemeClr val="tx1">
                              <a:lumMod val="65000"/>
                              <a:lumOff val="35000"/>
                            </a:schemeClr>
                          </a:solidFill>
                        </a:rPr>
                        <a:t>dr</a:t>
                      </a:r>
                      <a:r>
                        <a:rPr lang="en-US" sz="1800" b="1" noProof="0" dirty="0" smtClean="0">
                          <a:solidFill>
                            <a:schemeClr val="tx1">
                              <a:lumMod val="65000"/>
                              <a:lumOff val="35000"/>
                            </a:schemeClr>
                          </a:solidFill>
                        </a:rPr>
                        <a:t> Maria de Marsico</a:t>
                      </a:r>
                      <a:r>
                        <a:rPr lang="en-US" sz="1800" b="0" noProof="0" dirty="0" smtClean="0">
                          <a:solidFill>
                            <a:schemeClr val="tx1">
                              <a:lumMod val="65000"/>
                              <a:lumOff val="35000"/>
                            </a:schemeClr>
                          </a:solidFill>
                        </a:rPr>
                        <a:t>, assistant</a:t>
                      </a:r>
                      <a:r>
                        <a:rPr lang="en-US" sz="1800" b="0" baseline="0" noProof="0" dirty="0" smtClean="0">
                          <a:solidFill>
                            <a:schemeClr val="tx1">
                              <a:lumMod val="65000"/>
                              <a:lumOff val="35000"/>
                            </a:schemeClr>
                          </a:solidFill>
                        </a:rPr>
                        <a:t> professor of Informatics</a:t>
                      </a:r>
                      <a:endParaRPr lang="en-US" sz="1800" noProof="0" dirty="0" smtClean="0">
                        <a:solidFill>
                          <a:schemeClr val="tx1">
                            <a:lumMod val="65000"/>
                            <a:lumOff val="35000"/>
                          </a:schemeClr>
                        </a:solidFill>
                      </a:endParaRPr>
                    </a:p>
                    <a:p>
                      <a:pPr marL="441325" lvl="1" indent="-268288" algn="just"/>
                      <a:r>
                        <a:rPr lang="en-US" sz="1600" noProof="0" dirty="0" smtClean="0">
                          <a:solidFill>
                            <a:schemeClr val="accent2">
                              <a:lumMod val="50000"/>
                              <a:lumOff val="50000"/>
                            </a:schemeClr>
                          </a:solidFill>
                          <a:sym typeface="Wingdings"/>
                        </a:rPr>
                        <a:t></a:t>
                      </a:r>
                      <a:r>
                        <a:rPr lang="en-US" sz="1600" baseline="0" noProof="0" dirty="0" smtClean="0">
                          <a:solidFill>
                            <a:schemeClr val="bg1"/>
                          </a:solidFill>
                          <a:sym typeface="Wingdings"/>
                        </a:rPr>
                        <a:t>_</a:t>
                      </a:r>
                      <a:r>
                        <a:rPr lang="en-US" sz="1600" noProof="0" dirty="0" smtClean="0">
                          <a:solidFill>
                            <a:schemeClr val="tx1">
                              <a:lumMod val="65000"/>
                              <a:lumOff val="35000"/>
                            </a:schemeClr>
                          </a:solidFill>
                        </a:rPr>
                        <a:t>2009: </a:t>
                      </a:r>
                      <a:r>
                        <a:rPr lang="en-US" sz="1600" noProof="0" dirty="0" err="1" smtClean="0">
                          <a:solidFill>
                            <a:schemeClr val="tx1">
                              <a:lumMod val="65000"/>
                              <a:lumOff val="35000"/>
                            </a:schemeClr>
                          </a:solidFill>
                        </a:rPr>
                        <a:t>partecipates</a:t>
                      </a:r>
                      <a:r>
                        <a:rPr lang="en-US" sz="1600" noProof="0" dirty="0" smtClean="0">
                          <a:solidFill>
                            <a:schemeClr val="tx1">
                              <a:lumMod val="65000"/>
                              <a:lumOff val="35000"/>
                            </a:schemeClr>
                          </a:solidFill>
                        </a:rPr>
                        <a:t> in</a:t>
                      </a:r>
                      <a:r>
                        <a:rPr lang="en-US" sz="1600" baseline="0" noProof="0" dirty="0" smtClean="0">
                          <a:solidFill>
                            <a:schemeClr val="tx1">
                              <a:lumMod val="65000"/>
                              <a:lumOff val="35000"/>
                            </a:schemeClr>
                          </a:solidFill>
                        </a:rPr>
                        <a:t> the project “</a:t>
                      </a:r>
                      <a:r>
                        <a:rPr lang="en-US" sz="1600" noProof="0" dirty="0" err="1" smtClean="0">
                          <a:solidFill>
                            <a:schemeClr val="tx1">
                              <a:lumMod val="65000"/>
                              <a:lumOff val="35000"/>
                            </a:schemeClr>
                          </a:solidFill>
                        </a:rPr>
                        <a:t>VISEL</a:t>
                      </a:r>
                      <a:r>
                        <a:rPr lang="en-US" sz="1600" noProof="0" dirty="0" smtClean="0">
                          <a:solidFill>
                            <a:schemeClr val="tx1">
                              <a:lumMod val="65000"/>
                              <a:lumOff val="35000"/>
                            </a:schemeClr>
                          </a:solidFill>
                        </a:rPr>
                        <a:t>” (together with E. Pizzuto) as head of the research team “Pictorial Computing Lab” (in charge,</a:t>
                      </a:r>
                      <a:r>
                        <a:rPr lang="en-US" sz="1600" baseline="0" noProof="0" dirty="0" smtClean="0">
                          <a:solidFill>
                            <a:schemeClr val="tx1">
                              <a:lumMod val="65000"/>
                              <a:lumOff val="35000"/>
                            </a:schemeClr>
                          </a:solidFill>
                        </a:rPr>
                        <a:t> among other tasks, of the IT part of the project</a:t>
                      </a:r>
                      <a:r>
                        <a:rPr lang="en-US" sz="1600" noProof="0" dirty="0" smtClean="0">
                          <a:solidFill>
                            <a:schemeClr val="tx1">
                              <a:lumMod val="65000"/>
                              <a:lumOff val="35000"/>
                            </a:schemeClr>
                          </a:solidFill>
                        </a:rPr>
                        <a:t>)</a:t>
                      </a:r>
                    </a:p>
                    <a:p>
                      <a:pPr marL="441325" lvl="1" indent="-268288" algn="just">
                        <a:buFontTx/>
                        <a:buNone/>
                      </a:pPr>
                      <a:r>
                        <a:rPr lang="en-US" sz="1600" noProof="0" dirty="0" smtClean="0">
                          <a:solidFill>
                            <a:schemeClr val="accent2">
                              <a:lumMod val="50000"/>
                              <a:lumOff val="50000"/>
                            </a:schemeClr>
                          </a:solidFill>
                          <a:sym typeface="Wingdings"/>
                        </a:rPr>
                        <a:t></a:t>
                      </a:r>
                      <a:r>
                        <a:rPr lang="en-US" sz="1600" baseline="0" noProof="0" dirty="0" smtClean="0">
                          <a:solidFill>
                            <a:schemeClr val="bg1"/>
                          </a:solidFill>
                          <a:sym typeface="Wingdings"/>
                        </a:rPr>
                        <a:t>_</a:t>
                      </a:r>
                      <a:r>
                        <a:rPr lang="en-US" sz="1600" noProof="0" dirty="0" smtClean="0">
                          <a:solidFill>
                            <a:schemeClr val="tx1">
                              <a:lumMod val="65000"/>
                              <a:lumOff val="35000"/>
                            </a:schemeClr>
                          </a:solidFill>
                        </a:rPr>
                        <a:t>2010: suggests a SW topic for Fabrizio Borgia’s experimental thesis</a:t>
                      </a:r>
                    </a:p>
                    <a:p>
                      <a:pPr marL="441325" lvl="1" indent="-268288" algn="just">
                        <a:buFontTx/>
                        <a:buNone/>
                      </a:pPr>
                      <a:r>
                        <a:rPr lang="en-US" sz="1600" noProof="0" dirty="0" smtClean="0">
                          <a:solidFill>
                            <a:schemeClr val="accent2">
                              <a:lumMod val="50000"/>
                              <a:lumOff val="50000"/>
                            </a:schemeClr>
                          </a:solidFill>
                          <a:sym typeface="Wingdings"/>
                        </a:rPr>
                        <a:t></a:t>
                      </a:r>
                      <a:r>
                        <a:rPr lang="en-US" sz="1600" baseline="0" noProof="0" dirty="0" smtClean="0">
                          <a:solidFill>
                            <a:schemeClr val="bg1"/>
                          </a:solidFill>
                          <a:sym typeface="Wingdings"/>
                        </a:rPr>
                        <a:t>_</a:t>
                      </a:r>
                      <a:r>
                        <a:rPr lang="en-US" sz="1600" noProof="0" dirty="0" smtClean="0">
                          <a:solidFill>
                            <a:schemeClr val="tx1">
                              <a:lumMod val="65000"/>
                              <a:lumOff val="35000"/>
                            </a:schemeClr>
                          </a:solidFill>
                        </a:rPr>
                        <a:t>2011-today: is major professor of</a:t>
                      </a:r>
                      <a:r>
                        <a:rPr lang="en-US" sz="1600" baseline="0" noProof="0" dirty="0" smtClean="0">
                          <a:solidFill>
                            <a:schemeClr val="tx1">
                              <a:lumMod val="65000"/>
                              <a:lumOff val="35000"/>
                            </a:schemeClr>
                          </a:solidFill>
                        </a:rPr>
                        <a:t> </a:t>
                      </a:r>
                      <a:r>
                        <a:rPr lang="en-US" sz="1600" baseline="0" noProof="0" dirty="0" err="1" smtClean="0">
                          <a:solidFill>
                            <a:schemeClr val="tx1">
                              <a:lumMod val="65000"/>
                              <a:lumOff val="35000"/>
                            </a:schemeClr>
                          </a:solidFill>
                        </a:rPr>
                        <a:t>Fabrizio’s</a:t>
                      </a:r>
                      <a:r>
                        <a:rPr lang="en-US" sz="1600" baseline="0" noProof="0" dirty="0" smtClean="0">
                          <a:solidFill>
                            <a:schemeClr val="tx1">
                              <a:lumMod val="65000"/>
                              <a:lumOff val="35000"/>
                            </a:schemeClr>
                          </a:solidFill>
                        </a:rPr>
                        <a:t> PhD course and supervises the team of researchers</a:t>
                      </a:r>
                      <a:r>
                        <a:rPr lang="en-US" sz="1600" noProof="0" dirty="0" smtClean="0">
                          <a:solidFill>
                            <a:schemeClr val="tx1">
                              <a:lumMod val="65000"/>
                              <a:lumOff val="35000"/>
                            </a:schemeClr>
                          </a:solidFill>
                        </a:rPr>
                        <a:t> working for the </a:t>
                      </a:r>
                      <a:r>
                        <a:rPr lang="en-US" sz="1600" baseline="0" noProof="0" dirty="0" err="1" smtClean="0">
                          <a:solidFill>
                            <a:schemeClr val="tx1">
                              <a:lumMod val="65000"/>
                              <a:lumOff val="35000"/>
                            </a:schemeClr>
                          </a:solidFill>
                        </a:rPr>
                        <a:t>SWord</a:t>
                      </a:r>
                      <a:r>
                        <a:rPr lang="en-US" sz="1600" baseline="0" noProof="0" dirty="0" smtClean="0">
                          <a:solidFill>
                            <a:schemeClr val="tx1">
                              <a:lumMod val="65000"/>
                              <a:lumOff val="35000"/>
                            </a:schemeClr>
                          </a:solidFill>
                        </a:rPr>
                        <a:t> project</a:t>
                      </a:r>
                      <a:endParaRPr lang="en-US" sz="2400" noProof="0" dirty="0">
                        <a:solidFill>
                          <a:schemeClr val="tx1">
                            <a:lumMod val="65000"/>
                            <a:lumOff val="3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dirty="0"/>
                    </a:p>
                  </a:txBody>
                  <a:tcPr/>
                </a:tc>
              </a:tr>
            </a:tbl>
          </a:graphicData>
        </a:graphic>
      </p:graphicFrame>
      <p:sp>
        <p:nvSpPr>
          <p:cNvPr id="2" name="Titolo 1"/>
          <p:cNvSpPr>
            <a:spLocks noGrp="1"/>
          </p:cNvSpPr>
          <p:nvPr>
            <p:ph type="title"/>
          </p:nvPr>
        </p:nvSpPr>
        <p:spPr>
          <a:xfrm>
            <a:off x="498474" y="484094"/>
            <a:ext cx="7556313" cy="1116106"/>
          </a:xfrm>
        </p:spPr>
        <p:txBody>
          <a:bodyPr/>
          <a:lstStyle/>
          <a:p>
            <a:r>
              <a:rPr lang="en-US" dirty="0" smtClean="0"/>
              <a:t>We are ...</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4786"/>
          <a:stretch/>
        </p:blipFill>
        <p:spPr bwMode="auto">
          <a:xfrm>
            <a:off x="135174" y="1484784"/>
            <a:ext cx="1772530" cy="1393982"/>
          </a:xfrm>
          <a:prstGeom prst="rect">
            <a:avLst/>
          </a:prstGeom>
          <a:ln>
            <a:noFill/>
          </a:ln>
          <a:effectLst>
            <a:softEdge rad="127000"/>
          </a:effec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632" b="37263"/>
          <a:stretch/>
        </p:blipFill>
        <p:spPr bwMode="auto">
          <a:xfrm>
            <a:off x="7380312" y="2933518"/>
            <a:ext cx="1772530" cy="1719618"/>
          </a:xfrm>
          <a:prstGeom prst="rect">
            <a:avLst/>
          </a:prstGeom>
          <a:ln>
            <a:noFill/>
          </a:ln>
          <a:effectLst>
            <a:softEdge rad="127000"/>
          </a:effectLst>
        </p:spPr>
      </p:pic>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8618"/>
          <a:stretch/>
        </p:blipFill>
        <p:spPr bwMode="auto">
          <a:xfrm>
            <a:off x="135174" y="4862372"/>
            <a:ext cx="1772530" cy="1734980"/>
          </a:xfrm>
          <a:prstGeom prst="rect">
            <a:avLst/>
          </a:prstGeom>
          <a:ln>
            <a:noFill/>
          </a:ln>
          <a:effectLst>
            <a:softEdge rad="127000"/>
          </a:effectLst>
        </p:spPr>
      </p:pic>
    </p:spTree>
    <p:extLst>
      <p:ext uri="{BB962C8B-B14F-4D97-AF65-F5344CB8AC3E}">
        <p14:creationId xmlns:p14="http://schemas.microsoft.com/office/powerpoint/2010/main" val="4464390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4" y="484094"/>
            <a:ext cx="7556313" cy="1116106"/>
          </a:xfrm>
        </p:spPr>
        <p:txBody>
          <a:bodyPr/>
          <a:lstStyle/>
          <a:p>
            <a:r>
              <a:rPr lang="it-IT" smtClean="0"/>
              <a:t>Italy and SignWriting</a:t>
            </a:r>
            <a:endParaRPr lang="fr-FR" dirty="0"/>
          </a:p>
        </p:txBody>
      </p:sp>
      <p:sp>
        <p:nvSpPr>
          <p:cNvPr id="3" name="Segnaposto contenuto 2"/>
          <p:cNvSpPr>
            <a:spLocks noGrp="1"/>
          </p:cNvSpPr>
          <p:nvPr>
            <p:ph idx="1"/>
          </p:nvPr>
        </p:nvSpPr>
        <p:spPr>
          <a:xfrm>
            <a:off x="395536" y="1628800"/>
            <a:ext cx="8352928" cy="4876800"/>
          </a:xfrm>
        </p:spPr>
        <p:txBody>
          <a:bodyPr>
            <a:noAutofit/>
          </a:bodyPr>
          <a:lstStyle/>
          <a:p>
            <a:pPr>
              <a:spcBef>
                <a:spcPts val="1600"/>
              </a:spcBef>
            </a:pPr>
            <a:r>
              <a:rPr lang="en-US" sz="2200" dirty="0" smtClean="0"/>
              <a:t>The ’90s: Elena wonders about </a:t>
            </a:r>
            <a:r>
              <a:rPr lang="en-US" sz="2200" dirty="0"/>
              <a:t>the feasibility </a:t>
            </a:r>
            <a:r>
              <a:rPr lang="en-US" sz="2200" dirty="0" smtClean="0"/>
              <a:t>       </a:t>
            </a:r>
            <a:r>
              <a:rPr lang="en-US" sz="2200" dirty="0" smtClean="0">
                <a:solidFill>
                  <a:schemeClr val="bg1"/>
                </a:solidFill>
              </a:rPr>
              <a:t>.</a:t>
            </a:r>
            <a:r>
              <a:rPr lang="en-US" sz="2200" dirty="0" smtClean="0"/>
              <a:t/>
            </a:r>
            <a:br>
              <a:rPr lang="en-US" sz="2200" dirty="0" smtClean="0"/>
            </a:br>
            <a:r>
              <a:rPr lang="en-US" sz="2200" dirty="0" smtClean="0"/>
              <a:t>of understanding the LIS without a suitable system for its representation… the forerunners of the team probe various systems, e.g. the </a:t>
            </a:r>
            <a:r>
              <a:rPr lang="en-US" sz="2200" dirty="0" err="1" smtClean="0"/>
              <a:t>Stokoe’s</a:t>
            </a:r>
            <a:r>
              <a:rPr lang="en-US" sz="2200" dirty="0" smtClean="0"/>
              <a:t> notation and </a:t>
            </a:r>
            <a:r>
              <a:rPr lang="en-US" sz="2200" dirty="0" err="1" smtClean="0"/>
              <a:t>SignFont</a:t>
            </a:r>
            <a:endParaRPr lang="en-US" sz="2200" dirty="0" smtClean="0"/>
          </a:p>
          <a:p>
            <a:pPr>
              <a:spcBef>
                <a:spcPts val="1600"/>
              </a:spcBef>
            </a:pPr>
            <a:r>
              <a:rPr lang="en-US" sz="2200" dirty="0" smtClean="0"/>
              <a:t>2000:  Valerie and Elena talk for the first time, by phone</a:t>
            </a:r>
          </a:p>
          <a:p>
            <a:pPr lvl="1"/>
            <a:r>
              <a:rPr lang="en-US" dirty="0" smtClean="0"/>
              <a:t>Paolo and Barbara learn SW by themselves</a:t>
            </a:r>
          </a:p>
          <a:p>
            <a:pPr lvl="2"/>
            <a:r>
              <a:rPr lang="en-US" dirty="0" smtClean="0"/>
              <a:t>Thereafter, they teach it to other </a:t>
            </a:r>
            <a:r>
              <a:rPr lang="en-US" dirty="0" err="1" smtClean="0"/>
              <a:t>deafs</a:t>
            </a:r>
            <a:r>
              <a:rPr lang="en-US" dirty="0" smtClean="0"/>
              <a:t>, and to hearing people too</a:t>
            </a:r>
          </a:p>
          <a:p>
            <a:pPr lvl="1"/>
            <a:r>
              <a:rPr lang="en-US" dirty="0" smtClean="0"/>
              <a:t>A first paper on SW (Pizzuto, Rossini, Sutton)</a:t>
            </a:r>
          </a:p>
          <a:p>
            <a:pPr lvl="1"/>
            <a:r>
              <a:rPr lang="en-US" dirty="0" smtClean="0"/>
              <a:t>The team "Written‑LIS laboratory” (LLISS) is born in Rome, at the “</a:t>
            </a:r>
            <a:r>
              <a:rPr lang="en-US" dirty="0" err="1" smtClean="0"/>
              <a:t>SignLanguage</a:t>
            </a:r>
            <a:r>
              <a:rPr lang="en-US" dirty="0" smtClean="0"/>
              <a:t> Lab” of the ISTC‑CNR</a:t>
            </a:r>
          </a:p>
          <a:p>
            <a:pPr lvl="2"/>
            <a:r>
              <a:rPr lang="en-US" dirty="0" smtClean="0"/>
              <a:t>6 deaf, 3 hearing people: SL is the sole working language</a:t>
            </a:r>
          </a:p>
          <a:p>
            <a:pPr>
              <a:spcBef>
                <a:spcPts val="1600"/>
              </a:spcBef>
            </a:pPr>
            <a:r>
              <a:rPr lang="en-US" sz="2200" dirty="0" smtClean="0"/>
              <a:t>2009: in the framework of the </a:t>
            </a:r>
            <a:r>
              <a:rPr lang="en-US" sz="2200" dirty="0" err="1" smtClean="0"/>
              <a:t>VISEL</a:t>
            </a:r>
            <a:r>
              <a:rPr lang="en-US" sz="2200" dirty="0" smtClean="0"/>
              <a:t> project, researchers of linguistics and informatics begin to collaborate, posing the bases for establishing the </a:t>
            </a:r>
            <a:r>
              <a:rPr lang="en-US" sz="2200" dirty="0" err="1" smtClean="0"/>
              <a:t>SWord</a:t>
            </a:r>
            <a:r>
              <a:rPr lang="en-US" sz="2200" dirty="0" smtClean="0"/>
              <a:t> project</a:t>
            </a:r>
          </a:p>
        </p:txBody>
      </p:sp>
    </p:spTree>
    <p:extLst>
      <p:ext uri="{BB962C8B-B14F-4D97-AF65-F5344CB8AC3E}">
        <p14:creationId xmlns:p14="http://schemas.microsoft.com/office/powerpoint/2010/main" val="31328777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4" y="484094"/>
            <a:ext cx="7556313" cy="1116106"/>
          </a:xfrm>
        </p:spPr>
        <p:txBody>
          <a:bodyPr/>
          <a:lstStyle/>
          <a:p>
            <a:r>
              <a:rPr lang="en-US" smtClean="0"/>
              <a:t>What is the SWord project</a:t>
            </a:r>
            <a:endParaRPr lang="en-US" dirty="0"/>
          </a:p>
        </p:txBody>
      </p:sp>
      <p:sp>
        <p:nvSpPr>
          <p:cNvPr id="3" name="Segnaposto contenuto 2"/>
          <p:cNvSpPr>
            <a:spLocks noGrp="1"/>
          </p:cNvSpPr>
          <p:nvPr>
            <p:ph idx="1"/>
          </p:nvPr>
        </p:nvSpPr>
        <p:spPr/>
        <p:txBody>
          <a:bodyPr>
            <a:normAutofit/>
          </a:bodyPr>
          <a:lstStyle/>
          <a:p>
            <a:r>
              <a:rPr lang="en-US" sz="2400" dirty="0" err="1" smtClean="0"/>
              <a:t>SWord</a:t>
            </a:r>
            <a:r>
              <a:rPr lang="en-US" sz="2400" dirty="0" smtClean="0"/>
              <a:t>: SignWriting Oriented Resources for </a:t>
            </a:r>
            <a:r>
              <a:rPr lang="en-US" sz="2400" dirty="0" err="1" smtClean="0"/>
              <a:t>Deafs</a:t>
            </a:r>
            <a:endParaRPr lang="en-US" sz="2400" dirty="0" smtClean="0"/>
          </a:p>
          <a:p>
            <a:pPr lvl="1"/>
            <a:r>
              <a:rPr lang="en-US" sz="2000" dirty="0" smtClean="0"/>
              <a:t>Established thru the collaboration of linguistics  and informatics researchers</a:t>
            </a:r>
          </a:p>
          <a:p>
            <a:pPr lvl="1"/>
            <a:r>
              <a:rPr lang="en-US" sz="2000" dirty="0" smtClean="0"/>
              <a:t>R&amp;D of digital systems, aimed at making SW more accessible</a:t>
            </a:r>
          </a:p>
          <a:p>
            <a:pPr lvl="2"/>
            <a:r>
              <a:rPr lang="en-US" sz="2000" dirty="0" smtClean="0"/>
              <a:t>To deaf users, eager of writing in their own language</a:t>
            </a:r>
          </a:p>
          <a:p>
            <a:pPr lvl="2"/>
            <a:r>
              <a:rPr lang="en-US" sz="2000" dirty="0" smtClean="0"/>
              <a:t>To researchers, resolved to transcribe SLs</a:t>
            </a:r>
          </a:p>
          <a:p>
            <a:pPr lvl="1"/>
            <a:r>
              <a:rPr lang="en-US" sz="2000" dirty="0" smtClean="0"/>
              <a:t>Based on the Elena Antinoro </a:t>
            </a:r>
            <a:r>
              <a:rPr lang="en-US" sz="2000" dirty="0" err="1" smtClean="0"/>
              <a:t>Pizzuto’s</a:t>
            </a:r>
            <a:r>
              <a:rPr lang="en-US" sz="2000" dirty="0" smtClean="0"/>
              <a:t> idea of “deaf-centering”</a:t>
            </a:r>
          </a:p>
          <a:p>
            <a:pPr lvl="2"/>
            <a:r>
              <a:rPr lang="en-US" sz="2000" dirty="0" smtClean="0"/>
              <a:t>I.e., making research with, not on the deaf people</a:t>
            </a:r>
            <a:endParaRPr lang="en-US" sz="2000" dirty="0"/>
          </a:p>
        </p:txBody>
      </p:sp>
    </p:spTree>
    <p:extLst>
      <p:ext uri="{BB962C8B-B14F-4D97-AF65-F5344CB8AC3E}">
        <p14:creationId xmlns:p14="http://schemas.microsoft.com/office/powerpoint/2010/main" val="27984279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5" y="484094"/>
            <a:ext cx="6737822" cy="1116106"/>
          </a:xfrm>
        </p:spPr>
        <p:txBody>
          <a:bodyPr/>
          <a:lstStyle/>
          <a:p>
            <a:r>
              <a:rPr lang="it-IT" dirty="0" smtClean="0"/>
              <a:t>The SignWriting Symposium 2014</a:t>
            </a:r>
            <a:endParaRPr lang="fr-FR" dirty="0"/>
          </a:p>
        </p:txBody>
      </p:sp>
      <p:sp>
        <p:nvSpPr>
          <p:cNvPr id="3" name="Segnaposto contenuto 2"/>
          <p:cNvSpPr>
            <a:spLocks noGrp="1"/>
          </p:cNvSpPr>
          <p:nvPr>
            <p:ph idx="1"/>
          </p:nvPr>
        </p:nvSpPr>
        <p:spPr/>
        <p:txBody>
          <a:bodyPr>
            <a:normAutofit/>
          </a:bodyPr>
          <a:lstStyle/>
          <a:p>
            <a:r>
              <a:rPr lang="en-US" sz="2400" dirty="0" smtClean="0"/>
              <a:t>During this webinar, you’ll see 3 presentations of our project:</a:t>
            </a:r>
          </a:p>
          <a:p>
            <a:pPr lvl="1"/>
            <a:r>
              <a:rPr lang="en-US" sz="2000" dirty="0" smtClean="0"/>
              <a:t>[</a:t>
            </a:r>
            <a:r>
              <a:rPr lang="en-US" sz="2000" dirty="0" smtClean="0">
                <a:hlinkClick r:id="rId2"/>
              </a:rPr>
              <a:t>Research/01</a:t>
            </a:r>
            <a:r>
              <a:rPr lang="en-US" sz="2000" dirty="0" smtClean="0"/>
              <a:t>] “Implementation into the </a:t>
            </a:r>
            <a:r>
              <a:rPr lang="en-US" sz="2000" dirty="0" err="1" smtClean="0"/>
              <a:t>SWord</a:t>
            </a:r>
            <a:r>
              <a:rPr lang="en-US" sz="2000" dirty="0" smtClean="0"/>
              <a:t> project of observations arising from the process of users' appropriating and adapting SignWriting”</a:t>
            </a:r>
          </a:p>
          <a:p>
            <a:pPr lvl="1"/>
            <a:r>
              <a:rPr lang="en-US" sz="2000" dirty="0" smtClean="0"/>
              <a:t>[</a:t>
            </a:r>
            <a:r>
              <a:rPr lang="en-US" sz="2000" dirty="0" smtClean="0">
                <a:hlinkClick r:id="rId3"/>
              </a:rPr>
              <a:t>Software/04</a:t>
            </a:r>
            <a:r>
              <a:rPr lang="en-US" sz="2000" dirty="0" smtClean="0"/>
              <a:t>] “</a:t>
            </a:r>
            <a:r>
              <a:rPr lang="en-US" sz="2000" dirty="0" err="1" smtClean="0"/>
              <a:t>SWift</a:t>
            </a:r>
            <a:r>
              <a:rPr lang="en-US" sz="2000" dirty="0" smtClean="0"/>
              <a:t>, a user-centered digital editor for SignWriting within </a:t>
            </a:r>
            <a:r>
              <a:rPr lang="en-US" sz="2000" dirty="0" err="1" smtClean="0"/>
              <a:t>SWord</a:t>
            </a:r>
            <a:r>
              <a:rPr lang="en-US" sz="2000" dirty="0" smtClean="0"/>
              <a:t> project”</a:t>
            </a:r>
          </a:p>
          <a:p>
            <a:pPr lvl="1"/>
            <a:r>
              <a:rPr lang="en-US" sz="2000" dirty="0" smtClean="0"/>
              <a:t>[</a:t>
            </a:r>
            <a:r>
              <a:rPr lang="en-US" sz="2000" dirty="0" smtClean="0">
                <a:hlinkClick r:id="rId4"/>
              </a:rPr>
              <a:t>Software/33</a:t>
            </a:r>
            <a:r>
              <a:rPr lang="en-US" sz="2000" dirty="0" smtClean="0"/>
              <a:t>] “A proposal for the recognition of handwritten SignWriting for </a:t>
            </a:r>
            <a:r>
              <a:rPr lang="en-US" sz="2000" dirty="0" err="1" smtClean="0"/>
              <a:t>SWord</a:t>
            </a:r>
            <a:r>
              <a:rPr lang="en-US" sz="2000" dirty="0" smtClean="0"/>
              <a:t> project”</a:t>
            </a:r>
            <a:endParaRPr lang="en-US" sz="2000" dirty="0"/>
          </a:p>
        </p:txBody>
      </p:sp>
    </p:spTree>
    <p:extLst>
      <p:ext uri="{BB962C8B-B14F-4D97-AF65-F5344CB8AC3E}">
        <p14:creationId xmlns:p14="http://schemas.microsoft.com/office/powerpoint/2010/main" val="22533356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p:cNvPicPr>
            <a:picLocks noChangeArrowheads="1"/>
          </p:cNvPicPr>
          <p:nvPr/>
        </p:nvPicPr>
        <p:blipFill rotWithShape="1">
          <a:blip r:embed="rId2">
            <a:extLst>
              <a:ext uri="{28A0092B-C50C-407E-A947-70E740481C1C}">
                <a14:useLocalDpi xmlns:a14="http://schemas.microsoft.com/office/drawing/2010/main" val="0"/>
              </a:ext>
            </a:extLst>
          </a:blip>
          <a:srcRect l="12291" r="12617"/>
          <a:stretch/>
        </p:blipFill>
        <p:spPr bwMode="auto">
          <a:xfrm>
            <a:off x="972001" y="728999"/>
            <a:ext cx="72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4209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4" y="484094"/>
            <a:ext cx="7556313" cy="1116106"/>
          </a:xfrm>
        </p:spPr>
        <p:txBody>
          <a:bodyPr/>
          <a:lstStyle/>
          <a:p>
            <a:r>
              <a:rPr lang="en-US" smtClean="0"/>
              <a:t>Examining SignWriting</a:t>
            </a:r>
            <a:endParaRPr lang="en-US" dirty="0"/>
          </a:p>
        </p:txBody>
      </p:sp>
      <p:sp>
        <p:nvSpPr>
          <p:cNvPr id="3" name="Segnaposto contenuto 2"/>
          <p:cNvSpPr>
            <a:spLocks noGrp="1"/>
          </p:cNvSpPr>
          <p:nvPr>
            <p:ph idx="1"/>
          </p:nvPr>
        </p:nvSpPr>
        <p:spPr/>
        <p:txBody>
          <a:bodyPr>
            <a:normAutofit/>
          </a:bodyPr>
          <a:lstStyle/>
          <a:p>
            <a:r>
              <a:rPr lang="en-US" sz="2400" dirty="0" smtClean="0"/>
              <a:t>Two main approaches for analysis:</a:t>
            </a:r>
          </a:p>
          <a:p>
            <a:pPr lvl="1"/>
            <a:r>
              <a:rPr lang="en-US" sz="2000" dirty="0" smtClean="0"/>
              <a:t>“In vitro”</a:t>
            </a:r>
          </a:p>
          <a:p>
            <a:pPr lvl="2"/>
            <a:r>
              <a:rPr lang="en-US" sz="2000" dirty="0" smtClean="0"/>
              <a:t>Systematic analysis of the intrinsic characteristics of SW, regardless of it actual use</a:t>
            </a:r>
          </a:p>
          <a:p>
            <a:pPr lvl="1"/>
            <a:r>
              <a:rPr lang="en-US" sz="2000" dirty="0" smtClean="0"/>
              <a:t>“In vivo”</a:t>
            </a:r>
          </a:p>
          <a:p>
            <a:pPr lvl="2"/>
            <a:r>
              <a:rPr lang="en-US" sz="2000" dirty="0" smtClean="0"/>
              <a:t>Observation and analysis of SW utilization by LLISS people</a:t>
            </a:r>
          </a:p>
          <a:p>
            <a:pPr lvl="2"/>
            <a:r>
              <a:rPr lang="en-US" sz="2000" dirty="0" smtClean="0"/>
              <a:t>Observation and analysis of questions posted in the SW-List</a:t>
            </a:r>
            <a:endParaRPr lang="fr-FR" sz="2000" dirty="0"/>
          </a:p>
        </p:txBody>
      </p:sp>
    </p:spTree>
    <p:extLst>
      <p:ext uri="{BB962C8B-B14F-4D97-AF65-F5344CB8AC3E}">
        <p14:creationId xmlns:p14="http://schemas.microsoft.com/office/powerpoint/2010/main" val="12978992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4" y="484094"/>
            <a:ext cx="7556313" cy="1116106"/>
          </a:xfrm>
        </p:spPr>
        <p:txBody>
          <a:bodyPr/>
          <a:lstStyle/>
          <a:p>
            <a:r>
              <a:rPr lang="en-US" smtClean="0"/>
              <a:t>LLISS, SW-List &amp; recurrent problems in SW</a:t>
            </a:r>
            <a:endParaRPr lang="en-US" dirty="0"/>
          </a:p>
        </p:txBody>
      </p:sp>
      <p:sp>
        <p:nvSpPr>
          <p:cNvPr id="3" name="Segnaposto contenuto 2"/>
          <p:cNvSpPr>
            <a:spLocks noGrp="1"/>
          </p:cNvSpPr>
          <p:nvPr>
            <p:ph idx="1"/>
          </p:nvPr>
        </p:nvSpPr>
        <p:spPr/>
        <p:txBody>
          <a:bodyPr>
            <a:normAutofit/>
          </a:bodyPr>
          <a:lstStyle/>
          <a:p>
            <a:r>
              <a:rPr lang="en-US" sz="2400" dirty="0" smtClean="0"/>
              <a:t>A rapid scan of the SW-List suffices to realize that, notwithstanding its relative simplicity, SW  presents some consistent trouble</a:t>
            </a:r>
          </a:p>
          <a:p>
            <a:pPr lvl="1"/>
            <a:r>
              <a:rPr lang="en-US" sz="2000" dirty="0" smtClean="0"/>
              <a:t>A similar finding arises from observing LLISS activities</a:t>
            </a:r>
          </a:p>
          <a:p>
            <a:r>
              <a:rPr lang="en-US" sz="2400" dirty="0" smtClean="0"/>
              <a:t>Why do recurrent problems exist? how may it be possible to solve them?</a:t>
            </a:r>
            <a:endParaRPr lang="en-US" sz="2400" dirty="0"/>
          </a:p>
        </p:txBody>
      </p:sp>
    </p:spTree>
    <p:extLst>
      <p:ext uri="{BB962C8B-B14F-4D97-AF65-F5344CB8AC3E}">
        <p14:creationId xmlns:p14="http://schemas.microsoft.com/office/powerpoint/2010/main" val="22991473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Calamaio">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6007</TotalTime>
  <Words>1408</Words>
  <Application>Microsoft Macintosh PowerPoint</Application>
  <PresentationFormat>On-screen Show (4:3)</PresentationFormat>
  <Paragraphs>162</Paragraphs>
  <Slides>24</Slides>
  <Notes>2</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Advantage</vt:lpstr>
      <vt:lpstr>Implementation into the SWORD project of observations arising from the process of users‘ appropriating and adapting SignWriting</vt:lpstr>
      <vt:lpstr>PowerPoint Presentation</vt:lpstr>
      <vt:lpstr>We are ...</vt:lpstr>
      <vt:lpstr>Italy and SignWriting</vt:lpstr>
      <vt:lpstr>What is the SWord project</vt:lpstr>
      <vt:lpstr>The SignWriting Symposium 2014</vt:lpstr>
      <vt:lpstr>PowerPoint Presentation</vt:lpstr>
      <vt:lpstr>Examining SignWriting</vt:lpstr>
      <vt:lpstr>LLISS, SW-List &amp; recurrent problems in SW</vt:lpstr>
      <vt:lpstr>SignWriting and its consistent troubles</vt:lpstr>
      <vt:lpstr>E.g.: glyph organization in SignPuddle</vt:lpstr>
      <vt:lpstr>E.g.: glyph organization  in ISWA and in the manual</vt:lpstr>
      <vt:lpstr>E.g.: glyph organization in ISWA2008</vt:lpstr>
      <vt:lpstr>Our proposal: a reclassification</vt:lpstr>
      <vt:lpstr>Advantages of the reclassification</vt:lpstr>
      <vt:lpstr>Reasons from “in vivo” observations on why new glyphs are added</vt:lpstr>
      <vt:lpstr>Defining the ad hoc glyphs</vt:lpstr>
      <vt:lpstr>Utilizing the ad hoc glyphs</vt:lpstr>
      <vt:lpstr>Conclusions</vt:lpstr>
      <vt:lpstr>Conclusions</vt:lpstr>
      <vt:lpstr>Acknowledgments</vt:lpstr>
      <vt:lpstr>Abstract (1/2)</vt:lpstr>
      <vt:lpstr>Abstract (2/2)</vt:lpstr>
      <vt:lpstr>Introducing SWord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Chiadu</dc:creator>
  <cp:lastModifiedBy>Valerie Sutton</cp:lastModifiedBy>
  <cp:revision>146</cp:revision>
  <dcterms:created xsi:type="dcterms:W3CDTF">2014-06-13T15:41:17Z</dcterms:created>
  <dcterms:modified xsi:type="dcterms:W3CDTF">2014-07-17T05:30:14Z</dcterms:modified>
</cp:coreProperties>
</file>