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8"/>
  </p:notesMasterIdLst>
  <p:sldIdLst>
    <p:sldId id="256" r:id="rId2"/>
    <p:sldId id="267" r:id="rId3"/>
    <p:sldId id="269" r:id="rId4"/>
    <p:sldId id="259" r:id="rId5"/>
    <p:sldId id="271" r:id="rId6"/>
    <p:sldId id="260" r:id="rId7"/>
    <p:sldId id="263" r:id="rId8"/>
    <p:sldId id="262" r:id="rId9"/>
    <p:sldId id="258" r:id="rId10"/>
    <p:sldId id="257" r:id="rId11"/>
    <p:sldId id="261" r:id="rId12"/>
    <p:sldId id="264" r:id="rId13"/>
    <p:sldId id="265" r:id="rId14"/>
    <p:sldId id="272" r:id="rId15"/>
    <p:sldId id="266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CBC67-1C22-B942-9D4C-F73542C9F47A}" type="datetimeFigureOut">
              <a:rPr lang="en-US" smtClean="0"/>
              <a:t>7/17/14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63775-C31A-DB42-AB0F-B20B66AF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CC858-5A1B-2E41-BDD4-014746BFCA8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70F161-33F1-854B-9DE5-BA3367E85CA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3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9B36F-9030-1448-9653-F5772F4187E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63775-C31A-DB42-AB0F-B20B66AFF8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5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7/17/14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7/17/14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7/17/14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ignbank.org/signpuddle/index.html%23signpuddle2.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289221"/>
            <a:ext cx="6777318" cy="2854487"/>
          </a:xfrm>
        </p:spPr>
        <p:txBody>
          <a:bodyPr/>
          <a:lstStyle/>
          <a:p>
            <a:r>
              <a:rPr lang="en-US" sz="4400" dirty="0" smtClean="0"/>
              <a:t>Literacy in a Trilingual Context using Sign Writing: the Paraguayan Experience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Mirta E. Barreto</a:t>
            </a:r>
          </a:p>
          <a:p>
            <a:r>
              <a:rPr lang="en-US" dirty="0" smtClean="0"/>
              <a:t>July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158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SignWriting is a writing system which uses visual symbols to represent the handshapes, movements, and facial expressions of signed languages. It is an "alphabet" - a list of symbols used to write any signed language in the world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http://www.signbank.org/signpuddle/index.html#</a:t>
            </a:r>
            <a:r>
              <a:rPr lang="en-US" dirty="0" smtClean="0">
                <a:hlinkClick r:id="rId2"/>
              </a:rPr>
              <a:t>signpuddle2.0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SignWriting?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793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“</a:t>
            </a:r>
            <a:r>
              <a:rPr lang="en-US" dirty="0" err="1" smtClean="0"/>
              <a:t>dificil</a:t>
            </a:r>
            <a:r>
              <a:rPr lang="en-US" dirty="0" smtClean="0"/>
              <a:t>” to “</a:t>
            </a:r>
            <a:r>
              <a:rPr lang="en-US" dirty="0" err="1" smtClean="0"/>
              <a:t>fácil</a:t>
            </a:r>
            <a:r>
              <a:rPr lang="en-US" dirty="0" smtClean="0"/>
              <a:t>”</a:t>
            </a:r>
          </a:p>
          <a:p>
            <a:r>
              <a:rPr lang="en-US" dirty="0"/>
              <a:t>Deaf community participation</a:t>
            </a:r>
          </a:p>
          <a:p>
            <a:r>
              <a:rPr lang="en-US" dirty="0" smtClean="0"/>
              <a:t>Showing how to use and the benefits</a:t>
            </a:r>
            <a:r>
              <a:rPr lang="en-US" dirty="0"/>
              <a:t> </a:t>
            </a:r>
          </a:p>
          <a:p>
            <a:r>
              <a:rPr lang="en-US" dirty="0"/>
              <a:t>Let´s try it.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SignWriting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7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User\Pictures\2011-01-21 EncuentrotraductoresPY\EncuentrotraductoresPY 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s-MX" sz="3600">
                <a:cs typeface="+mn-cs"/>
              </a:rPr>
              <a:t>2011 Translation and Sign Writing Worshop</a:t>
            </a:r>
            <a:endParaRPr lang="es-ES" sz="36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957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User\Pictures\2011-01-21 EncuentrotraductoresPY\EncuentrotraductoresPY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2400"/>
            <a:ext cx="45624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3" descr="C:\Users\User\Pictures\2011-01-21 EncuentrotraductoresPY\EncuentrotraductoresPY 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495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96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4" b="12444"/>
          <a:stretch>
            <a:fillRect/>
          </a:stretch>
        </p:blipFill>
        <p:spPr>
          <a:xfrm>
            <a:off x="698500" y="2247900"/>
            <a:ext cx="7747000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Deaf Literacy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4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IMG_9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IMG_96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70000"/>
            <a:ext cx="3352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IMG_96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100" y="240268"/>
            <a:ext cx="7683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Bible stories in Spanish, Guarani, and </a:t>
            </a:r>
            <a:r>
              <a:rPr lang="en-US" sz="2800" dirty="0" err="1" smtClean="0"/>
              <a:t>LSPy</a:t>
            </a:r>
            <a:r>
              <a:rPr lang="en-US" sz="2800" dirty="0" smtClean="0"/>
              <a:t>               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7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the literacy rate in </a:t>
            </a:r>
            <a:r>
              <a:rPr lang="en-US" dirty="0" err="1" smtClean="0"/>
              <a:t>LSPy</a:t>
            </a:r>
            <a:r>
              <a:rPr lang="en-US" dirty="0" smtClean="0"/>
              <a:t>, Spanish, and Guaraní. </a:t>
            </a:r>
          </a:p>
          <a:p>
            <a:endParaRPr lang="en-US" dirty="0" smtClean="0"/>
          </a:p>
          <a:p>
            <a:r>
              <a:rPr lang="en-US" dirty="0" smtClean="0"/>
              <a:t>Increase mutual understanding between the parents and their deaf child</a:t>
            </a:r>
            <a:r>
              <a:rPr lang="es-ES_tradnl" smtClean="0"/>
              <a:t>.</a:t>
            </a:r>
          </a:p>
          <a:p>
            <a:endParaRPr lang="es-ES_tradnl" dirty="0" smtClean="0"/>
          </a:p>
          <a:p>
            <a:r>
              <a:rPr lang="en-US" dirty="0"/>
              <a:t>Help indigenous deaf people to learn </a:t>
            </a:r>
            <a:r>
              <a:rPr lang="en-US" dirty="0" err="1"/>
              <a:t>LSPy</a:t>
            </a:r>
            <a:r>
              <a:rPr lang="en-US" dirty="0"/>
              <a:t> (</a:t>
            </a:r>
            <a:r>
              <a:rPr lang="en-US" dirty="0" err="1"/>
              <a:t>Paitabytera</a:t>
            </a:r>
            <a:r>
              <a:rPr lang="en-US" dirty="0"/>
              <a:t>, Ache, etc.)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84830"/>
            <a:ext cx="7756263" cy="1398218"/>
          </a:xfrm>
        </p:spPr>
        <p:txBody>
          <a:bodyPr/>
          <a:lstStyle/>
          <a:p>
            <a:r>
              <a:rPr lang="en-US" sz="4400" dirty="0" smtClean="0"/>
              <a:t>The goals: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3252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Paraguayan Sign Language (</a:t>
            </a:r>
            <a:r>
              <a:rPr lang="en-US" dirty="0" err="1" smtClean="0"/>
              <a:t>LSPy</a:t>
            </a:r>
            <a:r>
              <a:rPr lang="en-US" dirty="0" smtClean="0"/>
              <a:t>)</a:t>
            </a:r>
          </a:p>
          <a:p>
            <a:r>
              <a:rPr lang="en-US" dirty="0"/>
              <a:t>39.3% (65,3% </a:t>
            </a:r>
            <a:r>
              <a:rPr lang="en-US" dirty="0" smtClean="0"/>
              <a:t> rural area ) Guarani monolingual</a:t>
            </a:r>
            <a:endParaRPr lang="en-US" dirty="0"/>
          </a:p>
          <a:p>
            <a:r>
              <a:rPr lang="en-US" dirty="0"/>
              <a:t>49% (24,5</a:t>
            </a:r>
            <a:r>
              <a:rPr lang="en-US" dirty="0" smtClean="0"/>
              <a:t>% rural area) type of bilingual </a:t>
            </a:r>
          </a:p>
          <a:p>
            <a:r>
              <a:rPr lang="en-US" dirty="0" smtClean="0"/>
              <a:t> </a:t>
            </a:r>
            <a:r>
              <a:rPr lang="en-US" dirty="0"/>
              <a:t>6.4% </a:t>
            </a:r>
            <a:r>
              <a:rPr lang="en-US" dirty="0" smtClean="0"/>
              <a:t>Spanish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474624"/>
            <a:ext cx="7756263" cy="1149782"/>
          </a:xfrm>
        </p:spPr>
        <p:txBody>
          <a:bodyPr/>
          <a:lstStyle/>
          <a:p>
            <a:r>
              <a:rPr lang="en-US" sz="4400" dirty="0" smtClean="0"/>
              <a:t>Paraguay: a Bilingual country</a:t>
            </a:r>
            <a:endParaRPr lang="en-US" sz="4400" dirty="0"/>
          </a:p>
        </p:txBody>
      </p:sp>
      <p:pic>
        <p:nvPicPr>
          <p:cNvPr id="4" name="Picture 3" descr="mapa-paraguay-sudameric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8" y="3616177"/>
            <a:ext cx="2367775" cy="3049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3435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(a) the rural and isolated </a:t>
            </a:r>
            <a:r>
              <a:rPr lang="en-US" dirty="0" smtClean="0"/>
              <a:t>Deaf </a:t>
            </a:r>
          </a:p>
          <a:p>
            <a:r>
              <a:rPr lang="en-US" dirty="0" smtClean="0"/>
              <a:t>(</a:t>
            </a:r>
            <a:r>
              <a:rPr lang="en-US" dirty="0"/>
              <a:t>b) the older generation of </a:t>
            </a:r>
            <a:r>
              <a:rPr lang="en-US" dirty="0" smtClean="0"/>
              <a:t>Deaf</a:t>
            </a:r>
          </a:p>
          <a:p>
            <a:r>
              <a:rPr lang="en-US" dirty="0" smtClean="0"/>
              <a:t>c</a:t>
            </a:r>
            <a:r>
              <a:rPr lang="en-US" dirty="0"/>
              <a:t>) the semi-literate </a:t>
            </a:r>
            <a:r>
              <a:rPr lang="en-US" dirty="0" smtClean="0"/>
              <a:t>Deaf</a:t>
            </a:r>
          </a:p>
          <a:p>
            <a:r>
              <a:rPr lang="en-US" dirty="0" smtClean="0"/>
              <a:t> </a:t>
            </a:r>
            <a:r>
              <a:rPr lang="en-US" dirty="0"/>
              <a:t>(d), and the well connected, urban </a:t>
            </a:r>
            <a:r>
              <a:rPr lang="en-US" dirty="0" smtClean="0"/>
              <a:t>Deaf</a:t>
            </a:r>
            <a:endParaRPr lang="es-ES_tradnl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Paraguayan Deaf population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9047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986825"/>
            <a:ext cx="7745505" cy="4139338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are deaf people living in the rural areas isolated from Deaf schools who do not have the opportunity to learn Paraguayan Sign Language (</a:t>
            </a:r>
            <a:r>
              <a:rPr lang="en-US" dirty="0" err="1"/>
              <a:t>LSPy</a:t>
            </a:r>
            <a:r>
              <a:rPr lang="en-US" dirty="0"/>
              <a:t>). </a:t>
            </a:r>
            <a:endParaRPr lang="en-US" dirty="0" smtClean="0"/>
          </a:p>
          <a:p>
            <a:r>
              <a:rPr lang="en-US" dirty="0" smtClean="0"/>
              <a:t>Those </a:t>
            </a:r>
            <a:r>
              <a:rPr lang="en-US" dirty="0"/>
              <a:t>deaf people use home sign or gestures, and are illiterate in </a:t>
            </a:r>
            <a:r>
              <a:rPr lang="en-US" dirty="0" err="1"/>
              <a:t>LSPy</a:t>
            </a:r>
            <a:r>
              <a:rPr lang="en-US" dirty="0"/>
              <a:t>, Spanish and Guaraní. </a:t>
            </a:r>
            <a:endParaRPr lang="en-US" dirty="0" smtClean="0"/>
          </a:p>
          <a:p>
            <a:r>
              <a:rPr lang="en-US" dirty="0" smtClean="0"/>
              <a:t>Another </a:t>
            </a:r>
            <a:r>
              <a:rPr lang="en-US" dirty="0"/>
              <a:t>fact is that in rural areas, they do not have DVD players, or even access to electricity connection.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4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62" r="-16562"/>
          <a:stretch>
            <a:fillRect/>
          </a:stretch>
        </p:blipFill>
        <p:spPr>
          <a:xfrm>
            <a:off x="4994666" y="2103740"/>
            <a:ext cx="3294292" cy="16492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Deaf families</a:t>
            </a:r>
            <a:endParaRPr lang="en-US" dirty="0"/>
          </a:p>
        </p:txBody>
      </p:sp>
      <p:pic>
        <p:nvPicPr>
          <p:cNvPr id="2" name="Picture 1" descr="426535_389745034374834_96166383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51" y="2103740"/>
            <a:ext cx="4026635" cy="30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Homesign</a:t>
            </a:r>
            <a:r>
              <a:rPr lang="en-US" dirty="0" smtClean="0"/>
              <a:t> only</a:t>
            </a:r>
            <a:endParaRPr lang="en-US" dirty="0"/>
          </a:p>
        </p:txBody>
      </p:sp>
      <p:pic>
        <p:nvPicPr>
          <p:cNvPr id="5" name="MVI_1519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53" y="2167878"/>
            <a:ext cx="5770898" cy="4125045"/>
          </a:xfrm>
        </p:spPr>
      </p:pic>
    </p:spTree>
    <p:extLst>
      <p:ext uri="{BB962C8B-B14F-4D97-AF65-F5344CB8AC3E}">
        <p14:creationId xmlns:p14="http://schemas.microsoft.com/office/powerpoint/2010/main" val="34855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DSC013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6858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DSC014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DSC013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86868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smtClean="0"/>
              <a:t>2010 Teaching LSPY in Friesland</a:t>
            </a:r>
          </a:p>
        </p:txBody>
      </p:sp>
      <p:pic>
        <p:nvPicPr>
          <p:cNvPr id="31748" name="Picture 4" descr="DSC013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675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0189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86868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smtClean="0"/>
              <a:t>2010 Teaching LSPY in Friesland</a:t>
            </a:r>
          </a:p>
        </p:txBody>
      </p:sp>
      <p:pic>
        <p:nvPicPr>
          <p:cNvPr id="29701" name="Picture 5" descr="DSC013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DSC012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DSC013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DSC014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7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Beauty Beyond Words (2008)</a:t>
            </a:r>
          </a:p>
          <a:p>
            <a:r>
              <a:rPr lang="en-US" dirty="0" smtClean="0"/>
              <a:t>SIL course (2009)</a:t>
            </a:r>
          </a:p>
          <a:p>
            <a:r>
              <a:rPr lang="en-US" dirty="0" smtClean="0"/>
              <a:t>SIL course (2010)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Sign Writing?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5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486</TotalTime>
  <Words>350</Words>
  <Application>Microsoft Macintosh PowerPoint</Application>
  <PresentationFormat>On-screen Show (4:3)</PresentationFormat>
  <Paragraphs>47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Hardcover</vt:lpstr>
      <vt:lpstr>Literacy in a Trilingual Context using Sign Writing: the Paraguayan Experience</vt:lpstr>
      <vt:lpstr>Paraguay: a Bilingual country</vt:lpstr>
      <vt:lpstr>Paraguayan Deaf population</vt:lpstr>
      <vt:lpstr>What about them?</vt:lpstr>
      <vt:lpstr>Deaf families</vt:lpstr>
      <vt:lpstr>Homesign only</vt:lpstr>
      <vt:lpstr>2010 Teaching LSPY in Friesland</vt:lpstr>
      <vt:lpstr>2010 Teaching LSPY in Friesland</vt:lpstr>
      <vt:lpstr>What is it? Sign Writing?</vt:lpstr>
      <vt:lpstr>What is SignWriting?</vt:lpstr>
      <vt:lpstr>SignWriting Experience</vt:lpstr>
      <vt:lpstr>PowerPoint Presentation</vt:lpstr>
      <vt:lpstr>PowerPoint Presentation</vt:lpstr>
      <vt:lpstr>Deaf Literacy</vt:lpstr>
      <vt:lpstr>PowerPoint Presentation</vt:lpstr>
      <vt:lpstr>The goals:</vt:lpstr>
    </vt:vector>
  </TitlesOfParts>
  <Company>Letra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Paraguayan Bible translation experience using Sign Writing</dc:title>
  <dc:creator>Mirta  Barreto</dc:creator>
  <cp:lastModifiedBy>Valerie Sutton</cp:lastModifiedBy>
  <cp:revision>44</cp:revision>
  <cp:lastPrinted>2013-10-11T18:55:22Z</cp:lastPrinted>
  <dcterms:created xsi:type="dcterms:W3CDTF">2013-10-09T20:20:51Z</dcterms:created>
  <dcterms:modified xsi:type="dcterms:W3CDTF">2014-07-17T16:08:50Z</dcterms:modified>
</cp:coreProperties>
</file>