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>
              <a:lumOff val="42100"/>
            </a:schemeClr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Gill Sans"/>
      </a:defRPr>
    </a:lvl1pPr>
    <a:lvl2pPr indent="228600" latinLnBrk="0">
      <a:defRPr sz="1200">
        <a:latin typeface="+mn-lt"/>
        <a:ea typeface="+mn-ea"/>
        <a:cs typeface="+mn-cs"/>
        <a:sym typeface="Gill Sans"/>
      </a:defRPr>
    </a:lvl2pPr>
    <a:lvl3pPr indent="457200" latinLnBrk="0">
      <a:defRPr sz="1200">
        <a:latin typeface="+mn-lt"/>
        <a:ea typeface="+mn-ea"/>
        <a:cs typeface="+mn-cs"/>
        <a:sym typeface="Gill Sans"/>
      </a:defRPr>
    </a:lvl3pPr>
    <a:lvl4pPr indent="685800" latinLnBrk="0">
      <a:defRPr sz="1200">
        <a:latin typeface="+mn-lt"/>
        <a:ea typeface="+mn-ea"/>
        <a:cs typeface="+mn-cs"/>
        <a:sym typeface="Gill Sans"/>
      </a:defRPr>
    </a:lvl4pPr>
    <a:lvl5pPr indent="914400" latinLnBrk="0">
      <a:defRPr sz="1200">
        <a:latin typeface="+mn-lt"/>
        <a:ea typeface="+mn-ea"/>
        <a:cs typeface="+mn-cs"/>
        <a:sym typeface="Gill Sans"/>
      </a:defRPr>
    </a:lvl5pPr>
    <a:lvl6pPr indent="1143000" latinLnBrk="0">
      <a:defRPr sz="1200">
        <a:latin typeface="+mn-lt"/>
        <a:ea typeface="+mn-ea"/>
        <a:cs typeface="+mn-cs"/>
        <a:sym typeface="Gill Sans"/>
      </a:defRPr>
    </a:lvl6pPr>
    <a:lvl7pPr indent="1371600" latinLnBrk="0">
      <a:defRPr sz="1200">
        <a:latin typeface="+mn-lt"/>
        <a:ea typeface="+mn-ea"/>
        <a:cs typeface="+mn-cs"/>
        <a:sym typeface="Gill Sans"/>
      </a:defRPr>
    </a:lvl7pPr>
    <a:lvl8pPr indent="1600200" latinLnBrk="0">
      <a:defRPr sz="1200">
        <a:latin typeface="+mn-lt"/>
        <a:ea typeface="+mn-ea"/>
        <a:cs typeface="+mn-cs"/>
        <a:sym typeface="Gill Sans"/>
      </a:defRPr>
    </a:lvl8pPr>
    <a:lvl9pPr indent="1828800" latinLnBrk="0">
      <a:defRPr sz="1200">
        <a:latin typeface="+mn-lt"/>
        <a:ea typeface="+mn-ea"/>
        <a:cs typeface="+mn-cs"/>
        <a:sym typeface="Gill San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/>
          <p:nvPr>
            <p:ph type="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indent="457200" algn="r">
              <a:buClrTx/>
              <a:buSzTx/>
              <a:buNone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L="0" indent="914400" algn="r">
              <a:buClrTx/>
              <a:buSzTx/>
              <a:buNone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L="0" indent="1371600" algn="r">
              <a:buClrTx/>
              <a:buSzTx/>
              <a:buNone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L="0" indent="1828800" algn="r">
              <a:buClrTx/>
              <a:buSzTx/>
              <a:buNone/>
              <a:defRPr sz="2000">
                <a:latin typeface="Bookman Old Style"/>
                <a:ea typeface="Bookman Old Style"/>
                <a:cs typeface="Bookman Old Style"/>
                <a:sym typeface="Bookman Old Styl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Retângulo 20"/>
          <p:cNvSpPr/>
          <p:nvPr/>
        </p:nvSpPr>
        <p:spPr>
          <a:xfrm>
            <a:off x="904875" y="3648074"/>
            <a:ext cx="7315200" cy="1280162"/>
          </a:xfrm>
          <a:prstGeom prst="rect">
            <a:avLst/>
          </a:prstGeom>
          <a:ln w="6350" cap="rnd">
            <a:solidFill>
              <a:srgbClr val="DDDDDD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ln w="6350" cap="rnd"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" name="Retângulo 21"/>
          <p:cNvSpPr/>
          <p:nvPr/>
        </p:nvSpPr>
        <p:spPr>
          <a:xfrm>
            <a:off x="904875" y="3648074"/>
            <a:ext cx="228600" cy="1280162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1216152" y="6355079"/>
            <a:ext cx="281941" cy="2946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beçalho da Seçã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F8F8F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sz="quarter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274320" algn="r">
              <a:buClrTx/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594360" algn="r">
              <a:buClrTx/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868680" algn="r">
              <a:buClrTx/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1143000" algn="r">
              <a:buClrTx/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Retângulo 6"/>
          <p:cNvSpPr/>
          <p:nvPr/>
        </p:nvSpPr>
        <p:spPr>
          <a:xfrm>
            <a:off x="914400" y="2819399"/>
            <a:ext cx="7315200" cy="1280162"/>
          </a:xfrm>
          <a:prstGeom prst="rect">
            <a:avLst/>
          </a:prstGeom>
          <a:ln w="6350" cap="rnd">
            <a:solidFill>
              <a:srgbClr val="DDDDDD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" name="Retângulo 7"/>
          <p:cNvSpPr/>
          <p:nvPr/>
        </p:nvSpPr>
        <p:spPr>
          <a:xfrm>
            <a:off x="914400" y="2819399"/>
            <a:ext cx="228600" cy="1280162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1069847" y="6355079"/>
            <a:ext cx="281941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half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 sz="2400">
                <a:solidFill>
                  <a:schemeClr val="accent2"/>
                </a:solidFill>
              </a:defRPr>
            </a:lvl1pPr>
            <a:lvl2pPr marL="0" indent="274320">
              <a:buClrTx/>
              <a:buSzTx/>
              <a:buNone/>
              <a:defRPr b="1" sz="2400">
                <a:solidFill>
                  <a:schemeClr val="accent2"/>
                </a:solidFill>
              </a:defRPr>
            </a:lvl2pPr>
            <a:lvl3pPr marL="0" indent="594360">
              <a:buClrTx/>
              <a:buSzTx/>
              <a:buNone/>
              <a:defRPr b="1" sz="2400">
                <a:solidFill>
                  <a:schemeClr val="accent2"/>
                </a:solidFill>
              </a:defRPr>
            </a:lvl3pPr>
            <a:lvl4pPr marL="0" indent="868680">
              <a:buClrTx/>
              <a:buSzTx/>
              <a:buNone/>
              <a:defRPr b="1" sz="2400">
                <a:solidFill>
                  <a:schemeClr val="accent2"/>
                </a:solidFill>
              </a:defRPr>
            </a:lvl4pPr>
            <a:lvl5pPr marL="0" indent="1143000">
              <a:buClrTx/>
              <a:buSzTx/>
              <a:buNone/>
              <a:defRPr b="1" sz="2400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Espaço Reservado para Texto 3"/>
          <p:cNvSpPr/>
          <p:nvPr>
            <p:ph type="body" sz="quarter" idx="21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 sz="2400">
                <a:solidFill>
                  <a:schemeClr val="accent2"/>
                </a:solidFill>
              </a:defRPr>
            </a:pP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Triângulo isósceles 5"/>
          <p:cNvSpPr/>
          <p:nvPr/>
        </p:nvSpPr>
        <p:spPr>
          <a:xfrm rot="5400000">
            <a:off x="419099" y="6467474"/>
            <a:ext cx="190850" cy="120316"/>
          </a:xfrm>
          <a:prstGeom prst="triangl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ector reto 4"/>
          <p:cNvSpPr/>
          <p:nvPr/>
        </p:nvSpPr>
        <p:spPr>
          <a:xfrm>
            <a:off x="457200" y="6353175"/>
            <a:ext cx="8229601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76" name="Triângulo isósceles 5"/>
          <p:cNvSpPr/>
          <p:nvPr/>
        </p:nvSpPr>
        <p:spPr>
          <a:xfrm rot="5400000">
            <a:off x="419099" y="6467474"/>
            <a:ext cx="190850" cy="120316"/>
          </a:xfrm>
          <a:prstGeom prst="triangl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/>
          <a:lstStyle>
            <a:lvl1pPr>
              <a:defRPr b="1" sz="20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1000"/>
              </a:spcBef>
              <a:buClrTx/>
              <a:buSzTx/>
              <a:buNone/>
              <a:defRPr sz="1600"/>
            </a:lvl1pPr>
            <a:lvl2pPr marL="0" indent="274320">
              <a:lnSpc>
                <a:spcPts val="2200"/>
              </a:lnSpc>
              <a:spcBef>
                <a:spcPts val="1000"/>
              </a:spcBef>
              <a:buClrTx/>
              <a:buSzTx/>
              <a:buNone/>
              <a:defRPr sz="1600"/>
            </a:lvl2pPr>
            <a:lvl3pPr marL="0" indent="594360">
              <a:lnSpc>
                <a:spcPts val="2200"/>
              </a:lnSpc>
              <a:spcBef>
                <a:spcPts val="1000"/>
              </a:spcBef>
              <a:buClrTx/>
              <a:buSzTx/>
              <a:buNone/>
              <a:defRPr sz="1600"/>
            </a:lvl3pPr>
            <a:lvl4pPr marL="0" indent="868680">
              <a:lnSpc>
                <a:spcPts val="2200"/>
              </a:lnSpc>
              <a:spcBef>
                <a:spcPts val="1000"/>
              </a:spcBef>
              <a:buClrTx/>
              <a:buSzTx/>
              <a:buNone/>
              <a:defRPr sz="1600"/>
            </a:lvl4pPr>
            <a:lvl5pPr marL="0" indent="1143000">
              <a:lnSpc>
                <a:spcPts val="2200"/>
              </a:lnSpc>
              <a:spcBef>
                <a:spcPts val="10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Conector reto 7"/>
          <p:cNvSpPr/>
          <p:nvPr/>
        </p:nvSpPr>
        <p:spPr>
          <a:xfrm>
            <a:off x="457200" y="6353175"/>
            <a:ext cx="8229601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87" name="Conector reto 9"/>
          <p:cNvSpPr/>
          <p:nvPr/>
        </p:nvSpPr>
        <p:spPr>
          <a:xfrm flipH="1">
            <a:off x="6178800" y="307339"/>
            <a:ext cx="1" cy="6035041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88" name="Triângulo isósceles 8"/>
          <p:cNvSpPr/>
          <p:nvPr/>
        </p:nvSpPr>
        <p:spPr>
          <a:xfrm rot="5400000">
            <a:off x="419099" y="6467474"/>
            <a:ext cx="190850" cy="120316"/>
          </a:xfrm>
          <a:prstGeom prst="triangl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m com Legenda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 w="9525">
            <a:solidFill>
              <a:srgbClr val="DDDDDD"/>
            </a:solidFill>
            <a:round/>
          </a:ln>
        </p:spPr>
        <p:txBody>
          <a:bodyPr anchor="ctr"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7" name="Espaço Reservado para Imagem 2"/>
          <p:cNvSpPr/>
          <p:nvPr>
            <p:ph type="pic" idx="2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8" name="Body Level One…"/>
          <p:cNvSpPr txBox="1"/>
          <p:nvPr>
            <p:ph type="body" sz="quarter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594360" indent="-320040">
              <a:buClrTx/>
              <a:defRPr sz="1400">
                <a:solidFill>
                  <a:srgbClr val="FFFFFF"/>
                </a:solidFill>
              </a:defRPr>
            </a:lvl2pPr>
            <a:lvl3pPr marL="914400" indent="-320039">
              <a:buClrTx/>
              <a:defRPr sz="1400">
                <a:solidFill>
                  <a:srgbClr val="FFFFFF"/>
                </a:solidFill>
              </a:defRPr>
            </a:lvl3pPr>
            <a:lvl4pPr marL="1224280" indent="-355600">
              <a:buClrTx/>
              <a:defRPr sz="1400">
                <a:solidFill>
                  <a:srgbClr val="FFFFFF"/>
                </a:solidFill>
              </a:defRPr>
            </a:lvl4pPr>
            <a:lvl5pPr marL="1498600" indent="-355600">
              <a:buClrTx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Conector reto 7"/>
          <p:cNvSpPr/>
          <p:nvPr/>
        </p:nvSpPr>
        <p:spPr>
          <a:xfrm>
            <a:off x="457200" y="6353175"/>
            <a:ext cx="8229601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Triângulo isósceles 8"/>
          <p:cNvSpPr/>
          <p:nvPr/>
        </p:nvSpPr>
        <p:spPr>
          <a:xfrm rot="5400000">
            <a:off x="419099" y="6467474"/>
            <a:ext cx="190850" cy="120316"/>
          </a:xfrm>
          <a:prstGeom prst="triangl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Retângulo 9"/>
          <p:cNvSpPr/>
          <p:nvPr/>
        </p:nvSpPr>
        <p:spPr>
          <a:xfrm>
            <a:off x="457199" y="500856"/>
            <a:ext cx="182882" cy="68580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reto 27"/>
          <p:cNvSpPr/>
          <p:nvPr/>
        </p:nvSpPr>
        <p:spPr>
          <a:xfrm>
            <a:off x="457200" y="6353175"/>
            <a:ext cx="8229601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Conector reto 28"/>
          <p:cNvSpPr/>
          <p:nvPr/>
        </p:nvSpPr>
        <p:spPr>
          <a:xfrm>
            <a:off x="457200" y="1143000"/>
            <a:ext cx="8229601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Triângulo isósceles 9"/>
          <p:cNvSpPr/>
          <p:nvPr/>
        </p:nvSpPr>
        <p:spPr>
          <a:xfrm rot="5400000">
            <a:off x="419099" y="6467474"/>
            <a:ext cx="190850" cy="120316"/>
          </a:xfrm>
          <a:prstGeom prst="triangl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612648" y="6356350"/>
            <a:ext cx="281941" cy="2946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Bookman Old Style"/>
          <a:ea typeface="Bookman Old Style"/>
          <a:cs typeface="Bookman Old Style"/>
          <a:sym typeface="Bookman Old Styl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Bookman Old Style"/>
          <a:ea typeface="Bookman Old Style"/>
          <a:cs typeface="Bookman Old Style"/>
          <a:sym typeface="Bookman Old Styl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Bookman Old Style"/>
          <a:ea typeface="Bookman Old Style"/>
          <a:cs typeface="Bookman Old Style"/>
          <a:sym typeface="Bookman Old Styl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Bookman Old Style"/>
          <a:ea typeface="Bookman Old Style"/>
          <a:cs typeface="Bookman Old Style"/>
          <a:sym typeface="Bookman Old Styl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Bookman Old Style"/>
          <a:ea typeface="Bookman Old Style"/>
          <a:cs typeface="Bookman Old Style"/>
          <a:sym typeface="Bookman Old Styl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Bookman Old Style"/>
          <a:ea typeface="Bookman Old Style"/>
          <a:cs typeface="Bookman Old Style"/>
          <a:sym typeface="Bookman Old Styl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Bookman Old Style"/>
          <a:ea typeface="Bookman Old Style"/>
          <a:cs typeface="Bookman Old Style"/>
          <a:sym typeface="Bookman Old Styl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Bookman Old Style"/>
          <a:ea typeface="Bookman Old Style"/>
          <a:cs typeface="Bookman Old Style"/>
          <a:sym typeface="Bookman Old Styl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Bookman Old Style"/>
          <a:ea typeface="Bookman Old Style"/>
          <a:cs typeface="Bookman Old Style"/>
          <a:sym typeface="Bookman Old Style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DDDDD"/>
        </a:buClr>
        <a:buSzPct val="76000"/>
        <a:buFontTx/>
        <a:buChar char="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584420" marR="0" indent="-3101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DDDDD"/>
        </a:buClr>
        <a:buSzPct val="76000"/>
        <a:buFontTx/>
        <a:buChar char="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891540" marR="0" indent="-2971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DDDDD"/>
        </a:buClr>
        <a:buSzPct val="76000"/>
        <a:buFontTx/>
        <a:buChar char="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119888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DDDDD"/>
        </a:buClr>
        <a:buSzPct val="70000"/>
        <a:buFontTx/>
        <a:buChar char="◻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1514475" marR="0" indent="-3714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DDDDD"/>
        </a:buClr>
        <a:buSzPct val="70000"/>
        <a:buFontTx/>
        <a:buChar char="◻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1760220" marR="0" indent="-2971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DDDDD"/>
        </a:buClr>
        <a:buSzPct val="75000"/>
        <a:buFontTx/>
        <a:buChar char="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1985554" marR="0" indent="-33963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DDDDD"/>
        </a:buClr>
        <a:buSzPct val="75000"/>
        <a:buFontTx/>
        <a:buChar char="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2168434" marR="0" indent="-33963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DDDDD"/>
        </a:buClr>
        <a:buSzPct val="75000"/>
        <a:buFontTx/>
        <a:buChar char="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2407919" marR="0" indent="-3962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DDDDDD"/>
        </a:buClr>
        <a:buSzPct val="75000"/>
        <a:buFontTx/>
        <a:buChar char=""/>
        <a:tabLst/>
        <a:defRPr b="0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ítulo 1"/>
          <p:cNvSpPr txBox="1"/>
          <p:nvPr>
            <p:ph type="ctrTitle"/>
          </p:nvPr>
        </p:nvSpPr>
        <p:spPr>
          <a:xfrm>
            <a:off x="285720" y="1214421"/>
            <a:ext cx="4429157" cy="1500200"/>
          </a:xfrm>
          <a:prstGeom prst="rect">
            <a:avLst/>
          </a:prstGeom>
        </p:spPr>
        <p:txBody>
          <a:bodyPr/>
          <a:lstStyle/>
          <a:p>
            <a:pPr algn="ctr" defTabSz="667512">
              <a:defRPr b="1" sz="1533"/>
            </a:pPr>
            <a:r>
              <a:t>Aspects of reading and</a:t>
            </a:r>
            <a:br/>
            <a:r>
              <a:t>SignWriting: case studies with</a:t>
            </a:r>
            <a:br/>
            <a:r>
              <a:t>deaf children and adult college</a:t>
            </a:r>
            <a:br/>
            <a:r>
              <a:t>students deaf and learning</a:t>
            </a:r>
            <a:br/>
            <a:br/>
          </a:p>
        </p:txBody>
      </p:sp>
      <p:sp>
        <p:nvSpPr>
          <p:cNvPr id="112" name="Subtítulo 2"/>
          <p:cNvSpPr txBox="1"/>
          <p:nvPr>
            <p:ph type="subTitle" sz="quarter" idx="1"/>
          </p:nvPr>
        </p:nvSpPr>
        <p:spPr>
          <a:xfrm>
            <a:off x="1214413" y="3786189"/>
            <a:ext cx="6858001" cy="12287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Débora Campos Wanderley</a:t>
            </a:r>
          </a:p>
          <a:p>
            <a:pPr>
              <a:defRPr sz="2400"/>
            </a:pPr>
            <a:r>
              <a:t>Guide: Marianne Rossi Stumpf</a:t>
            </a:r>
          </a:p>
        </p:txBody>
      </p:sp>
      <p:sp>
        <p:nvSpPr>
          <p:cNvPr id="113" name="CaixaDeTexto 3"/>
          <p:cNvSpPr txBox="1"/>
          <p:nvPr/>
        </p:nvSpPr>
        <p:spPr>
          <a:xfrm>
            <a:off x="3546150" y="5214949"/>
            <a:ext cx="4909221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Federal University of Santa Catarina</a:t>
            </a:r>
            <a:br/>
          </a:p>
        </p:txBody>
      </p:sp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6314" y="1000108"/>
            <a:ext cx="3881438" cy="1871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m 3" descr="Imagem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8" y="5857892"/>
            <a:ext cx="2762251" cy="657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ítulo 1"/>
          <p:cNvSpPr txBox="1"/>
          <p:nvPr>
            <p:ph type="title"/>
          </p:nvPr>
        </p:nvSpPr>
        <p:spPr>
          <a:xfrm>
            <a:off x="457200" y="152399"/>
            <a:ext cx="8229600" cy="919148"/>
          </a:xfrm>
          <a:prstGeom prst="rect">
            <a:avLst/>
          </a:prstGeom>
        </p:spPr>
        <p:txBody>
          <a:bodyPr/>
          <a:lstStyle>
            <a:lvl1pPr algn="ctr" defTabSz="841247">
              <a:defRPr sz="1840"/>
            </a:lvl1pPr>
          </a:lstStyle>
          <a:p>
            <a:pPr/>
            <a:r>
              <a:t>As representações escritas dos números em escrita de sinais são a de configurações que podem muito bem representar sinais conforme os exemplos:</a:t>
            </a:r>
          </a:p>
        </p:txBody>
      </p:sp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4546" y="1428736"/>
            <a:ext cx="4797834" cy="4937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Criança e Adolescente</a:t>
            </a:r>
          </a:p>
        </p:txBody>
      </p:sp>
      <p:pic>
        <p:nvPicPr>
          <p:cNvPr id="156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48" y="1766627"/>
            <a:ext cx="2048162" cy="1876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0363" y="1857363"/>
            <a:ext cx="2016225" cy="1656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0628" y="1700238"/>
            <a:ext cx="3779913" cy="18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22403" y="4143380"/>
            <a:ext cx="5392738" cy="1725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5206" y="4572008"/>
            <a:ext cx="928695" cy="663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Consciência Fonológica</a:t>
            </a:r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041" y="2709877"/>
            <a:ext cx="5438776" cy="2790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4612" y="1428736"/>
            <a:ext cx="1571637" cy="108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1500174"/>
            <a:ext cx="1143009" cy="898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ATIVIDADE</a:t>
            </a:r>
          </a:p>
        </p:txBody>
      </p:sp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975" y="1285859"/>
            <a:ext cx="6568752" cy="292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8807" y="4357694"/>
            <a:ext cx="1261492" cy="85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0165" y="5313972"/>
            <a:ext cx="785820" cy="972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00430" y="4357694"/>
            <a:ext cx="1143009" cy="890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14744" y="5401309"/>
            <a:ext cx="714381" cy="81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43635" y="4429131"/>
            <a:ext cx="1428761" cy="798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29255" y="5480477"/>
            <a:ext cx="2643207" cy="734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 escrita de sinais sem ser revisado</a:t>
            </a:r>
          </a:p>
        </p:txBody>
      </p:sp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7685" y="1357297"/>
            <a:ext cx="4039711" cy="4071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m 107" descr="Imagem 10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471" y="2028016"/>
            <a:ext cx="3571902" cy="218680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CaixaDeTexto 4"/>
          <p:cNvSpPr txBox="1"/>
          <p:nvPr/>
        </p:nvSpPr>
        <p:spPr>
          <a:xfrm>
            <a:off x="545753" y="5500701"/>
            <a:ext cx="7981056" cy="62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PASSARELLI, Lílian.</a:t>
            </a:r>
            <a:r>
              <a:rPr b="1"/>
              <a:t> Ensinando a escrita: o processual e o lúdico.</a:t>
            </a:r>
            <a:r>
              <a:t> São Paulo: Cortez, 2004.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Acadêmicos = Crianças e Adolescentes</a:t>
            </a:r>
          </a:p>
        </p:txBody>
      </p:sp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100" y="2714619"/>
            <a:ext cx="2028826" cy="2009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0430" y="2857495"/>
            <a:ext cx="2000265" cy="1874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57883" y="2214553"/>
            <a:ext cx="2571769" cy="3429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SURDOS  E OUVINTES ACADÊMICOS</a:t>
            </a:r>
          </a:p>
        </p:txBody>
      </p:sp>
      <p:sp>
        <p:nvSpPr>
          <p:cNvPr id="187" name="Espaço Reservado para Conteúdo 2"/>
          <p:cNvSpPr txBox="1"/>
          <p:nvPr>
            <p:ph type="body" idx="1"/>
          </p:nvPr>
        </p:nvSpPr>
        <p:spPr>
          <a:xfrm>
            <a:off x="457200" y="1571612"/>
            <a:ext cx="8229600" cy="458534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400"/>
            </a:pPr>
            <a:r>
              <a:t>- Os surdos mostram mais cuidados na construção de cada pilha para não haja desconexão de símbolos, mesmo assim eles erram um pouco. Eles demonstram, em sua escrita, usarem a base de uma sinalização natural e fazem o registro desse modo, sem se preocupar com elementos presentes. Isso pode contribuir para um melhor entendimento do leitor. Em contrapartida, os sujeitos ouvintes apresentam as experiências que já possuem com o sistema de escrita, preocupando-se com elementos importantes como os de coesão e coerência.</a:t>
            </a:r>
          </a:p>
          <a:p>
            <a:pPr>
              <a:lnSpc>
                <a:spcPct val="80000"/>
              </a:lnSpc>
              <a:defRPr sz="2400"/>
            </a:pPr>
            <a:r>
              <a:t>- Mas também conclui que não há homogeneidade, pois havia alguns sujeitos surdos que se preocupavam muito com a coesão e coerência  textual em escrita de sinais. Já os ouvintes tem a  capacidade de organizar uma pilha de forma correta. Entendemos que o processo de aprendizagem é longo, até chegar a um ponto ideal.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0231" y="1428736"/>
            <a:ext cx="5429288" cy="4071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EXPERIÊNCIA GRATIFICANTE</a:t>
            </a:r>
          </a:p>
        </p:txBody>
      </p:sp>
      <p:pic>
        <p:nvPicPr>
          <p:cNvPr id="118" name="Imagem 27" descr="Imagem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4876" y="1928802"/>
            <a:ext cx="4000529" cy="3555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034" y="2643182"/>
            <a:ext cx="3857653" cy="1428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EXPERIÊNCIA GRATIFICANTE</a:t>
            </a:r>
          </a:p>
        </p:txBody>
      </p:sp>
      <p:pic>
        <p:nvPicPr>
          <p:cNvPr id="122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09" y="2357429"/>
            <a:ext cx="3214710" cy="2500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4876" y="2000239"/>
            <a:ext cx="857257" cy="996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6512" y="1714487"/>
            <a:ext cx="1366252" cy="1285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14876" y="3929065"/>
            <a:ext cx="785819" cy="928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86512" y="3714751"/>
            <a:ext cx="1559087" cy="1214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ACIDENTE DE CARRO</a:t>
            </a:r>
          </a:p>
        </p:txBody>
      </p:sp>
      <p:pic>
        <p:nvPicPr>
          <p:cNvPr id="129" name="Imagem 24" descr="Imagem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09" y="1428736"/>
            <a:ext cx="3404089" cy="2286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m 31" descr="Imagem 3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471" y="4000503"/>
            <a:ext cx="3500463" cy="2302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m 22" descr="Imagem 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9123" y="2214553"/>
            <a:ext cx="4000529" cy="3051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ESCRITA E LEITURA</a:t>
            </a:r>
          </a:p>
        </p:txBody>
      </p:sp>
      <p:sp>
        <p:nvSpPr>
          <p:cNvPr id="134" name="Espaço Reservado para Conteúdo 2"/>
          <p:cNvSpPr txBox="1"/>
          <p:nvPr>
            <p:ph type="body" idx="1"/>
          </p:nvPr>
        </p:nvSpPr>
        <p:spPr>
          <a:xfrm>
            <a:off x="457200" y="1219199"/>
            <a:ext cx="8229600" cy="4937762"/>
          </a:xfrm>
          <a:prstGeom prst="rect">
            <a:avLst/>
          </a:prstGeom>
        </p:spPr>
        <p:txBody>
          <a:bodyPr/>
          <a:lstStyle/>
          <a:p>
            <a:pPr/>
            <a:r>
              <a:t>A leitura é tida como a realização do objetivo da escrita. Quem escreve, escreve para ser lido. O objetivo da escrita necessita ter uma base na leitura.  Assim que ler e escrever são processos estreitamente ligados.  Na metodologia utilizada no processo da produção da escrita, muitas vezes que se dá muito mais ênfase à escrita do que à leitura.  Escreve-se diretamente para entregá-lo,  sem revisá-lo se tem coerência ou não, deixando ao professor com dúvidas.</a:t>
            </a:r>
          </a:p>
          <a:p>
            <a:pPr/>
          </a:p>
          <a:p>
            <a:pPr>
              <a:defRPr sz="1800"/>
            </a:pPr>
            <a:r>
              <a:t>Cagliari, Luiz.  </a:t>
            </a:r>
            <a:r>
              <a:rPr b="1"/>
              <a:t>Alfabetização &amp; Linguística. </a:t>
            </a:r>
            <a:r>
              <a:t> São Paulo: Parábola Editorial, 2011.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EXEMPLO</a:t>
            </a:r>
          </a:p>
        </p:txBody>
      </p:sp>
      <p:sp>
        <p:nvSpPr>
          <p:cNvPr id="137" name="Espaço Reservado para Conteúdo 2"/>
          <p:cNvSpPr txBox="1"/>
          <p:nvPr>
            <p:ph type="body" idx="1"/>
          </p:nvPr>
        </p:nvSpPr>
        <p:spPr>
          <a:xfrm>
            <a:off x="457200" y="1219199"/>
            <a:ext cx="8229600" cy="4937762"/>
          </a:xfrm>
          <a:prstGeom prst="rect">
            <a:avLst/>
          </a:prstGeom>
        </p:spPr>
        <p:txBody>
          <a:bodyPr/>
          <a:lstStyle/>
          <a:p>
            <a:pPr/>
            <a:r>
              <a:t>CASA</a:t>
            </a:r>
          </a:p>
          <a:p>
            <a:pPr/>
            <a:r>
              <a:t>A relação à voz que entra na convencionalidade ao escrevê-la para ficar bem próximo assim;  kaza,  caza, gasa, gaza ou kasa ao invés do que já está em padrão de escrita correta que é casa.</a:t>
            </a:r>
          </a:p>
          <a:p>
            <a:pPr/>
            <a:r>
              <a:t>Se não der importância à leitura depois que escrever mesmo que ainda não seja convencional, pode ocorrer algo parecido com KANA, por isso é preciso ler para não se confundir.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BOLICHE - Crianças</a:t>
            </a:r>
          </a:p>
        </p:txBody>
      </p:sp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4525" y="1706561"/>
            <a:ext cx="5314950" cy="396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ítulo 1"/>
          <p:cNvSpPr txBox="1"/>
          <p:nvPr>
            <p:ph type="title"/>
          </p:nvPr>
        </p:nvSpPr>
        <p:spPr>
          <a:xfrm>
            <a:off x="457200" y="152400"/>
            <a:ext cx="8229600" cy="1062022"/>
          </a:xfrm>
          <a:prstGeom prst="rect">
            <a:avLst/>
          </a:prstGeom>
        </p:spPr>
        <p:txBody>
          <a:bodyPr/>
          <a:lstStyle/>
          <a:p>
            <a:pPr algn="ctr">
              <a:defRPr sz="2800"/>
            </a:pPr>
            <a:r>
              <a:t>Números: </a:t>
            </a:r>
            <a:br/>
            <a:r>
              <a:t>sistema alfabético ≠ sistema escritos</a:t>
            </a:r>
          </a:p>
        </p:txBody>
      </p:sp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667" y="1857363"/>
            <a:ext cx="1402565" cy="1785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2621" y="1714487"/>
            <a:ext cx="1662123" cy="193349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CaixaDeTexto 6"/>
          <p:cNvSpPr txBox="1"/>
          <p:nvPr/>
        </p:nvSpPr>
        <p:spPr>
          <a:xfrm>
            <a:off x="688629" y="3786189"/>
            <a:ext cx="8052494" cy="19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/>
            </a:pPr>
          </a:p>
          <a:p>
            <a:pPr>
              <a:defRPr sz="2600"/>
            </a:pPr>
            <a:r>
              <a:t>Número 8 pode ser lido:  oito,  eight,  ocho, .... Como a língua de sinais que não são universais,  mas que são utilizadas por uma comunidade que se organiza em torno de sua língua em cada país.</a:t>
            </a:r>
          </a:p>
        </p:txBody>
      </p:sp>
      <p:sp>
        <p:nvSpPr>
          <p:cNvPr id="146" name="CaixaDeTexto 7"/>
          <p:cNvSpPr txBox="1"/>
          <p:nvPr/>
        </p:nvSpPr>
        <p:spPr>
          <a:xfrm>
            <a:off x="5332099" y="1928802"/>
            <a:ext cx="3194709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As letras servem para ler,  e os números servem para contar.  Eles não podem misturar-se. </a:t>
            </a:r>
          </a:p>
        </p:txBody>
      </p:sp>
      <p:pic>
        <p:nvPicPr>
          <p:cNvPr id="147" name="Imagem 48" descr="Imagem 4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7619" y="1785926"/>
            <a:ext cx="1428761" cy="2000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PERSONAGENS 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̸   TEMPO</a:t>
            </a:r>
          </a:p>
        </p:txBody>
      </p:sp>
      <p:pic>
        <p:nvPicPr>
          <p:cNvPr id="15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4413" y="1428736"/>
            <a:ext cx="7143802" cy="4556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rigem">
  <a:themeElements>
    <a:clrScheme name="Orige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rigem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430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30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50800" dist="430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rigem">
  <a:themeElements>
    <a:clrScheme name="Orige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rigem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430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30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50800" dist="430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