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BE1"/>
          </a:solidFill>
        </a:fill>
      </a:tcStyle>
    </a:wholeTbl>
    <a:band2H>
      <a:tcTxStyle b="def" i="def"/>
      <a:tcStyle>
        <a:tcBdr/>
        <a:fill>
          <a:solidFill>
            <a:srgbClr val="E7EE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CCCC"/>
          </a:solidFill>
        </a:fill>
      </a:tcStyle>
    </a:wholeTbl>
    <a:band2H>
      <a:tcTxStyle b="def" i="def"/>
      <a:tcStyle>
        <a:tcBdr/>
        <a:fill>
          <a:solidFill>
            <a:srgbClr val="F4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0DA"/>
          </a:solidFill>
        </a:fill>
      </a:tcStyle>
    </a:wholeTbl>
    <a:band2H>
      <a:tcTxStyle b="def" i="def"/>
      <a:tcStyle>
        <a:tcBdr/>
        <a:fill>
          <a:solidFill>
            <a:srgbClr val="E8E9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/>
          <p:nvPr>
            <p:ph type="title"/>
          </p:nvPr>
        </p:nvSpPr>
        <p:spPr>
          <a:xfrm>
            <a:off x="1432560" y="359897"/>
            <a:ext cx="7406641" cy="1472185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half" idx="1"/>
          </p:nvPr>
        </p:nvSpPr>
        <p:spPr>
          <a:xfrm>
            <a:off x="1432560" y="1850064"/>
            <a:ext cx="7406641" cy="1752601"/>
          </a:xfrm>
          <a:prstGeom prst="rect">
            <a:avLst/>
          </a:prstGeom>
        </p:spPr>
        <p:txBody>
          <a:bodyPr lIns="0" tIns="0" rIns="0" bIns="0"/>
          <a:lstStyle>
            <a:lvl1pPr marL="0" indent="27432">
              <a:buClrTx/>
              <a:buSzTx/>
              <a:buNone/>
              <a:defRPr sz="2600">
                <a:solidFill>
                  <a:srgbClr val="351209"/>
                </a:solidFill>
              </a:defRPr>
            </a:lvl1pPr>
            <a:lvl2pPr marL="0" indent="457200">
              <a:buClrTx/>
              <a:buSzTx/>
              <a:buNone/>
              <a:defRPr sz="2600">
                <a:solidFill>
                  <a:srgbClr val="351209"/>
                </a:solidFill>
              </a:defRPr>
            </a:lvl2pPr>
            <a:lvl3pPr marL="0" indent="914400">
              <a:buClrTx/>
              <a:buSzTx/>
              <a:buNone/>
              <a:defRPr sz="2600">
                <a:solidFill>
                  <a:srgbClr val="351209"/>
                </a:solidFill>
              </a:defRPr>
            </a:lvl3pPr>
            <a:lvl4pPr marL="0" indent="1371600">
              <a:buClrTx/>
              <a:buSzTx/>
              <a:buNone/>
              <a:defRPr sz="2600">
                <a:solidFill>
                  <a:srgbClr val="351209"/>
                </a:solidFill>
              </a:defRPr>
            </a:lvl4pPr>
            <a:lvl5pPr marL="0" indent="1828800">
              <a:buClrTx/>
              <a:buSzTx/>
              <a:buNone/>
              <a:defRPr sz="2600">
                <a:solidFill>
                  <a:srgbClr val="35120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Elipse 7"/>
          <p:cNvSpPr/>
          <p:nvPr/>
        </p:nvSpPr>
        <p:spPr>
          <a:xfrm>
            <a:off x="921433" y="1413801"/>
            <a:ext cx="210312" cy="210313"/>
          </a:xfrm>
          <a:prstGeom prst="ellipse">
            <a:avLst/>
          </a:prstGeom>
          <a:gradFill>
            <a:gsLst>
              <a:gs pos="0">
                <a:srgbClr val="D9F4FF">
                  <a:alpha val="95000"/>
                </a:srgbClr>
              </a:gs>
              <a:gs pos="50000">
                <a:srgbClr val="C1E3F1">
                  <a:alpha val="90000"/>
                </a:srgbClr>
              </a:gs>
              <a:gs pos="95000">
                <a:srgbClr val="66C8E9">
                  <a:alpha val="88000"/>
                </a:srgbClr>
              </a:gs>
              <a:gs pos="100000">
                <a:srgbClr val="00AAD5">
                  <a:alpha val="85000"/>
                </a:srgbClr>
              </a:gs>
            </a:gsLst>
            <a:path path="circle">
              <a:fillToRect l="37721" t="-19636" r="62278" b="119636"/>
            </a:path>
          </a:gradFill>
          <a:ln w="3175" cap="rnd">
            <a:solidFill>
              <a:srgbClr val="308DA4">
                <a:alpha val="60000"/>
              </a:srgbClr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9" name="Elipse 8"/>
          <p:cNvSpPr/>
          <p:nvPr/>
        </p:nvSpPr>
        <p:spPr>
          <a:xfrm>
            <a:off x="1157175" y="1345015"/>
            <a:ext cx="64009" cy="64009"/>
          </a:xfrm>
          <a:prstGeom prst="ellipse">
            <a:avLst/>
          </a:prstGeom>
          <a:ln w="12700" cap="rnd">
            <a:solidFill>
              <a:srgbClr val="317F93">
                <a:alpha val="60000"/>
              </a:srgbClr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6"/>
          <p:cNvSpPr/>
          <p:nvPr/>
        </p:nvSpPr>
        <p:spPr>
          <a:xfrm>
            <a:off x="2282889" y="-54"/>
            <a:ext cx="6858001" cy="6858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Title Text"/>
          <p:cNvSpPr txBox="1"/>
          <p:nvPr>
            <p:ph type="title"/>
          </p:nvPr>
        </p:nvSpPr>
        <p:spPr>
          <a:xfrm>
            <a:off x="2578392" y="2600325"/>
            <a:ext cx="6400801" cy="22860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500"/>
              </a:lnSpc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2578392" y="1066800"/>
            <a:ext cx="6400801" cy="1509713"/>
          </a:xfrm>
          <a:prstGeom prst="rect">
            <a:avLst/>
          </a:prstGeom>
        </p:spPr>
        <p:txBody>
          <a:bodyPr anchor="b"/>
          <a:lstStyle>
            <a:lvl1pPr marL="0" indent="18288">
              <a:lnSpc>
                <a:spcPts val="2300"/>
              </a:lnSpc>
              <a:spcBef>
                <a:spcPts val="0"/>
              </a:spcBef>
              <a:buClrTx/>
              <a:buSzTx/>
              <a:buNone/>
              <a:defRPr sz="2000">
                <a:solidFill>
                  <a:srgbClr val="351209"/>
                </a:solidFill>
              </a:defRPr>
            </a:lvl1pPr>
            <a:lvl2pPr marL="0" indent="402336">
              <a:lnSpc>
                <a:spcPts val="2300"/>
              </a:lnSpc>
              <a:spcBef>
                <a:spcPts val="0"/>
              </a:spcBef>
              <a:buClrTx/>
              <a:buSzTx/>
              <a:buNone/>
              <a:defRPr sz="2000">
                <a:solidFill>
                  <a:srgbClr val="351209"/>
                </a:solidFill>
              </a:defRPr>
            </a:lvl2pPr>
            <a:lvl3pPr marL="0" indent="658367">
              <a:lnSpc>
                <a:spcPts val="2300"/>
              </a:lnSpc>
              <a:spcBef>
                <a:spcPts val="0"/>
              </a:spcBef>
              <a:buClrTx/>
              <a:buSzTx/>
              <a:buNone/>
              <a:defRPr sz="2000">
                <a:solidFill>
                  <a:srgbClr val="351209"/>
                </a:solidFill>
              </a:defRPr>
            </a:lvl3pPr>
            <a:lvl4pPr marL="0" indent="923544">
              <a:lnSpc>
                <a:spcPts val="2300"/>
              </a:lnSpc>
              <a:spcBef>
                <a:spcPts val="0"/>
              </a:spcBef>
              <a:buClrTx/>
              <a:buSzTx/>
              <a:buNone/>
              <a:defRPr sz="2000">
                <a:solidFill>
                  <a:srgbClr val="351209"/>
                </a:solidFill>
              </a:defRPr>
            </a:lvl4pPr>
            <a:lvl5pPr marL="0" indent="1115567">
              <a:lnSpc>
                <a:spcPts val="2300"/>
              </a:lnSpc>
              <a:spcBef>
                <a:spcPts val="0"/>
              </a:spcBef>
              <a:buClrTx/>
              <a:buSzTx/>
              <a:buNone/>
              <a:defRPr sz="2000">
                <a:solidFill>
                  <a:srgbClr val="35120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Retângulo 9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38000" dir="10800000">
              <a:srgbClr val="706B6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Elipse 7"/>
          <p:cNvSpPr/>
          <p:nvPr/>
        </p:nvSpPr>
        <p:spPr>
          <a:xfrm>
            <a:off x="2172321" y="2814655"/>
            <a:ext cx="210313" cy="210313"/>
          </a:xfrm>
          <a:prstGeom prst="ellipse">
            <a:avLst/>
          </a:prstGeom>
          <a:gradFill>
            <a:gsLst>
              <a:gs pos="0">
                <a:srgbClr val="D9F4FF">
                  <a:alpha val="95000"/>
                </a:srgbClr>
              </a:gs>
              <a:gs pos="50000">
                <a:srgbClr val="C1E3F1">
                  <a:alpha val="90000"/>
                </a:srgbClr>
              </a:gs>
              <a:gs pos="95000">
                <a:srgbClr val="66C8E9">
                  <a:alpha val="88000"/>
                </a:srgbClr>
              </a:gs>
              <a:gs pos="100000">
                <a:srgbClr val="00AAD5">
                  <a:alpha val="85000"/>
                </a:srgbClr>
              </a:gs>
            </a:gsLst>
            <a:path path="circle">
              <a:fillToRect l="37721" t="-19636" r="62278" b="119636"/>
            </a:path>
          </a:gradFill>
          <a:ln w="3175" cap="rnd">
            <a:solidFill>
              <a:srgbClr val="308DA4">
                <a:alpha val="60000"/>
              </a:srgbClr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41" name="Elipse 8"/>
          <p:cNvSpPr/>
          <p:nvPr/>
        </p:nvSpPr>
        <p:spPr>
          <a:xfrm>
            <a:off x="2408064" y="2745869"/>
            <a:ext cx="64009" cy="64009"/>
          </a:xfrm>
          <a:prstGeom prst="ellipse">
            <a:avLst/>
          </a:prstGeom>
          <a:ln w="12700" cap="rnd">
            <a:solidFill>
              <a:srgbClr val="317F93">
                <a:alpha val="60000"/>
              </a:srgbClr>
            </a:solidFill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1435608" y="274320"/>
            <a:ext cx="7498081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half" idx="1"/>
          </p:nvPr>
        </p:nvSpPr>
        <p:spPr>
          <a:xfrm>
            <a:off x="1435608" y="1524000"/>
            <a:ext cx="3657601" cy="46634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79704" indent="-277368">
              <a:defRPr sz="2800"/>
            </a:lvl2pPr>
            <a:lvl3pPr marL="978407" indent="-320039">
              <a:defRPr sz="2800"/>
            </a:lvl3pPr>
            <a:lvl4pPr marL="1193800" indent="-270255">
              <a:defRPr sz="2800"/>
            </a:lvl4pPr>
            <a:lvl5pPr marL="1400047" indent="-28448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xfrm>
            <a:off x="457200" y="5160336"/>
            <a:ext cx="8229600" cy="1143001"/>
          </a:xfrm>
          <a:prstGeom prst="rect">
            <a:avLst/>
          </a:prstGeom>
        </p:spPr>
        <p:txBody>
          <a:bodyPr/>
          <a:lstStyle>
            <a:lvl1pPr algn="ctr">
              <a:defRPr b="1" sz="4500"/>
            </a:lvl1pPr>
          </a:lstStyle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quarter" idx="1"/>
          </p:nvPr>
        </p:nvSpPr>
        <p:spPr>
          <a:xfrm>
            <a:off x="457200" y="328278"/>
            <a:ext cx="4023360" cy="640081"/>
          </a:xfrm>
          <a:prstGeom prst="rect">
            <a:avLst/>
          </a:prstGeom>
          <a:solidFill>
            <a:srgbClr val="FFFFFF"/>
          </a:solidFill>
          <a:ln w="10795">
            <a:solidFill>
              <a:srgbClr val="FFFFFF"/>
            </a:solidFill>
            <a:miter lim="800000"/>
          </a:ln>
        </p:spPr>
        <p:txBody>
          <a:bodyPr anchor="ctr"/>
          <a:lstStyle>
            <a:lvl1pPr marL="0" indent="64007">
              <a:spcBef>
                <a:spcPts val="100"/>
              </a:spcBef>
              <a:buClrTx/>
              <a:buSzTx/>
              <a:buNone/>
              <a:defRPr sz="1900"/>
            </a:lvl1pPr>
            <a:lvl2pPr marL="0" indent="402336">
              <a:spcBef>
                <a:spcPts val="100"/>
              </a:spcBef>
              <a:buClrTx/>
              <a:buSzTx/>
              <a:buNone/>
              <a:defRPr sz="1900"/>
            </a:lvl2pPr>
            <a:lvl3pPr marL="0" indent="658367">
              <a:spcBef>
                <a:spcPts val="100"/>
              </a:spcBef>
              <a:buClrTx/>
              <a:buSzTx/>
              <a:buNone/>
              <a:defRPr sz="1900"/>
            </a:lvl3pPr>
            <a:lvl4pPr marL="0" indent="923544">
              <a:spcBef>
                <a:spcPts val="100"/>
              </a:spcBef>
              <a:buClrTx/>
              <a:buSzTx/>
              <a:buNone/>
              <a:defRPr sz="1900"/>
            </a:lvl4pPr>
            <a:lvl5pPr marL="0" indent="1115567">
              <a:spcBef>
                <a:spcPts val="100"/>
              </a:spcBef>
              <a:buClrTx/>
              <a:buSzTx/>
              <a:buNone/>
              <a:defRPr sz="19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Espaço Reservado para Texto 3"/>
          <p:cNvSpPr/>
          <p:nvPr>
            <p:ph type="body" sz="quarter" idx="21"/>
          </p:nvPr>
        </p:nvSpPr>
        <p:spPr>
          <a:xfrm>
            <a:off x="4663440" y="328278"/>
            <a:ext cx="4023360" cy="640081"/>
          </a:xfrm>
          <a:prstGeom prst="rect">
            <a:avLst/>
          </a:prstGeom>
          <a:solidFill>
            <a:srgbClr val="FFFFFF"/>
          </a:solidFill>
          <a:ln w="10795">
            <a:solidFill>
              <a:srgbClr val="FFFFFF"/>
            </a:solidFill>
            <a:miter lim="800000"/>
          </a:ln>
        </p:spPr>
        <p:txBody>
          <a:bodyPr anchor="ctr"/>
          <a:lstStyle/>
          <a:p>
            <a:pPr marL="0" indent="64007">
              <a:spcBef>
                <a:spcPts val="100"/>
              </a:spcBef>
              <a:buClrTx/>
              <a:buSzTx/>
              <a:buNone/>
              <a:defRPr sz="1900"/>
            </a:pP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xfrm>
            <a:off x="1435608" y="274320"/>
            <a:ext cx="7498081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tângulo 4"/>
          <p:cNvSpPr/>
          <p:nvPr/>
        </p:nvSpPr>
        <p:spPr>
          <a:xfrm>
            <a:off x="1014983" y="0"/>
            <a:ext cx="81290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" name="Retângulo 5"/>
          <p:cNvSpPr/>
          <p:nvPr/>
        </p:nvSpPr>
        <p:spPr>
          <a:xfrm>
            <a:off x="1014983" y="-54"/>
            <a:ext cx="73153" cy="6858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38000" dir="10800000">
              <a:srgbClr val="706B6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457200" y="216777"/>
            <a:ext cx="3810000" cy="1162051"/>
          </a:xfrm>
          <a:prstGeom prst="rect">
            <a:avLst/>
          </a:prstGeom>
        </p:spPr>
        <p:txBody>
          <a:bodyPr anchor="b"/>
          <a:lstStyle>
            <a:lvl1pPr>
              <a:lnSpc>
                <a:spcPts val="2000"/>
              </a:lnSpc>
              <a:defRPr b="1" cap="all" sz="22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sz="quarter" idx="1"/>
          </p:nvPr>
        </p:nvSpPr>
        <p:spPr>
          <a:xfrm>
            <a:off x="457200" y="1406964"/>
            <a:ext cx="3810000" cy="698501"/>
          </a:xfrm>
          <a:prstGeom prst="rect">
            <a:avLst/>
          </a:prstGeom>
        </p:spPr>
        <p:txBody>
          <a:bodyPr/>
          <a:lstStyle>
            <a:lvl1pPr marL="0" indent="45719">
              <a:spcBef>
                <a:spcPts val="0"/>
              </a:spcBef>
              <a:buClrTx/>
              <a:buSzTx/>
              <a:buNone/>
              <a:defRPr sz="1400"/>
            </a:lvl1pPr>
            <a:lvl2pPr marL="0" indent="402336">
              <a:spcBef>
                <a:spcPts val="0"/>
              </a:spcBef>
              <a:buClrTx/>
              <a:buSzTx/>
              <a:buNone/>
              <a:defRPr sz="1400"/>
            </a:lvl2pPr>
            <a:lvl3pPr marL="0" indent="658367">
              <a:spcBef>
                <a:spcPts val="0"/>
              </a:spcBef>
              <a:buClrTx/>
              <a:buSzTx/>
              <a:buNone/>
              <a:defRPr sz="1400"/>
            </a:lvl3pPr>
            <a:lvl4pPr marL="0" indent="923544">
              <a:spcBef>
                <a:spcPts val="0"/>
              </a:spcBef>
              <a:buClrTx/>
              <a:buSzTx/>
              <a:buNone/>
              <a:defRPr sz="1400"/>
            </a:lvl4pPr>
            <a:lvl5pPr marL="0" indent="1115567">
              <a:spcBef>
                <a:spcPts val="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/>
          <p:nvPr>
            <p:ph type="title"/>
          </p:nvPr>
        </p:nvSpPr>
        <p:spPr>
          <a:xfrm>
            <a:off x="5886896" y="1066800"/>
            <a:ext cx="2743201" cy="1981200"/>
          </a:xfrm>
          <a:prstGeom prst="rect">
            <a:avLst/>
          </a:prstGeom>
        </p:spPr>
        <p:txBody>
          <a:bodyPr anchor="b"/>
          <a:lstStyle>
            <a:lvl1pPr>
              <a:defRPr b="1" sz="2100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95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50800" dist="185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marL="283463" indent="-283463">
              <a:lnSpc>
                <a:spcPts val="3000"/>
              </a:lnSpc>
              <a:spcBef>
                <a:spcPts val="600"/>
              </a:spcBef>
              <a:defRPr sz="3200"/>
            </a:pPr>
          </a:p>
        </p:txBody>
      </p:sp>
      <p:sp>
        <p:nvSpPr>
          <p:cNvPr id="96" name="Espaço Reservado para Imagem 2"/>
          <p:cNvSpPr/>
          <p:nvPr>
            <p:ph type="pic" sz="half" idx="21"/>
          </p:nvPr>
        </p:nvSpPr>
        <p:spPr>
          <a:xfrm>
            <a:off x="838200" y="1143003"/>
            <a:ext cx="4419600" cy="351453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7" name="Fluxograma: Processo 8"/>
          <p:cNvSpPr/>
          <p:nvPr/>
        </p:nvSpPr>
        <p:spPr>
          <a:xfrm rot="19468671">
            <a:off x="396725" y="954340"/>
            <a:ext cx="685801" cy="204311"/>
          </a:xfrm>
          <a:prstGeom prst="rect">
            <a:avLst/>
          </a:prstGeom>
          <a:solidFill>
            <a:srgbClr val="FBFBFB">
              <a:alpha val="45098"/>
            </a:srgbClr>
          </a:solidFill>
          <a:ln w="6350" cap="rnd">
            <a:solidFill>
              <a:srgbClr val="FFFFFF"/>
            </a:solidFill>
          </a:ln>
          <a:effectLst>
            <a:outerShdw sx="100000" sy="100000" kx="0" ky="0" algn="b" rotWithShape="0" blurRad="25400" dist="25400" dir="3300000">
              <a:srgbClr val="EAD9B1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Fluxograma: Processo 9"/>
          <p:cNvSpPr/>
          <p:nvPr/>
        </p:nvSpPr>
        <p:spPr>
          <a:xfrm flipH="1" rot="2103354">
            <a:off x="5003667" y="936786"/>
            <a:ext cx="649225" cy="204311"/>
          </a:xfrm>
          <a:prstGeom prst="rect">
            <a:avLst/>
          </a:prstGeom>
          <a:solidFill>
            <a:srgbClr val="FBFBFB">
              <a:alpha val="45098"/>
            </a:srgbClr>
          </a:solidFill>
          <a:ln w="6350" cap="rnd">
            <a:solidFill>
              <a:srgbClr val="FFFFFF"/>
            </a:solidFill>
          </a:ln>
          <a:effectLst>
            <a:outerShdw sx="100000" sy="100000" kx="0" ky="0" algn="b" rotWithShape="0" blurRad="25400" dist="25400" dir="3300000">
              <a:srgbClr val="E7DEC9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600"/>
              </a:lnSpc>
              <a:spcBef>
                <a:spcPts val="0"/>
              </a:spcBef>
              <a:buClrTx/>
              <a:buSzTx/>
              <a:buNone/>
              <a:defRPr sz="1400">
                <a:solidFill>
                  <a:srgbClr val="777777"/>
                </a:solidFill>
              </a:defRPr>
            </a:lvl1pPr>
            <a:lvl2pPr marL="679704" indent="-277368">
              <a:lnSpc>
                <a:spcPts val="1600"/>
              </a:lnSpc>
              <a:spcBef>
                <a:spcPts val="0"/>
              </a:spcBef>
              <a:buClrTx/>
              <a:defRPr sz="1400">
                <a:solidFill>
                  <a:srgbClr val="777777"/>
                </a:solidFill>
              </a:defRPr>
            </a:lvl2pPr>
            <a:lvl3pPr marL="978407" indent="-320039">
              <a:lnSpc>
                <a:spcPts val="1600"/>
              </a:lnSpc>
              <a:spcBef>
                <a:spcPts val="0"/>
              </a:spcBef>
              <a:buClrTx/>
              <a:defRPr sz="1400">
                <a:solidFill>
                  <a:srgbClr val="777777"/>
                </a:solidFill>
              </a:defRPr>
            </a:lvl3pPr>
            <a:lvl4pPr marL="1193800" indent="-270255">
              <a:lnSpc>
                <a:spcPts val="1600"/>
              </a:lnSpc>
              <a:spcBef>
                <a:spcPts val="0"/>
              </a:spcBef>
              <a:buClrTx/>
              <a:defRPr sz="1400">
                <a:solidFill>
                  <a:srgbClr val="777777"/>
                </a:solidFill>
              </a:defRPr>
            </a:lvl4pPr>
            <a:lvl5pPr marL="1400047" indent="-284480">
              <a:lnSpc>
                <a:spcPts val="1600"/>
              </a:lnSpc>
              <a:spcBef>
                <a:spcPts val="0"/>
              </a:spcBef>
              <a:buClrTx/>
              <a:defRPr sz="1400">
                <a:solidFill>
                  <a:srgbClr val="77777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zza 6"/>
          <p:cNvSpPr/>
          <p:nvPr/>
        </p:nvSpPr>
        <p:spPr>
          <a:xfrm>
            <a:off x="3515" y="3522"/>
            <a:ext cx="819445" cy="81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3000"/>
            </a:srgbClr>
          </a:solidFill>
          <a:ln w="3175" cap="rnd">
            <a:solidFill>
              <a:srgbClr val="D1C29E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Elipse 7"/>
          <p:cNvSpPr/>
          <p:nvPr/>
        </p:nvSpPr>
        <p:spPr>
          <a:xfrm>
            <a:off x="168815" y="21101"/>
            <a:ext cx="1702194" cy="1702194"/>
          </a:xfrm>
          <a:prstGeom prst="ellipse">
            <a:avLst/>
          </a:prstGeom>
          <a:ln w="27305" cap="rnd">
            <a:solidFill>
              <a:srgbClr val="FFF5DE"/>
            </a:solidFill>
          </a:ln>
          <a:effectLst>
            <a:outerShdw sx="100000" sy="100000" kx="0" ky="0" algn="b" rotWithShape="0" blurRad="25400" dist="25400" dir="5400000">
              <a:srgbClr val="AEA48D">
                <a:alpha val="8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Rosca 10"/>
          <p:cNvSpPr/>
          <p:nvPr/>
        </p:nvSpPr>
        <p:spPr>
          <a:xfrm rot="2315674">
            <a:off x="182880" y="1055077"/>
            <a:ext cx="1125719" cy="1102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03" y="10800"/>
                </a:moveTo>
                <a:cubicBezTo>
                  <a:pt x="2503" y="15353"/>
                  <a:pt x="6218" y="19044"/>
                  <a:pt x="10800" y="19044"/>
                </a:cubicBezTo>
                <a:cubicBezTo>
                  <a:pt x="15382" y="19044"/>
                  <a:pt x="19096" y="15353"/>
                  <a:pt x="19096" y="10800"/>
                </a:cubicBezTo>
                <a:cubicBezTo>
                  <a:pt x="19096" y="6247"/>
                  <a:pt x="15382" y="2556"/>
                  <a:pt x="10800" y="2556"/>
                </a:cubicBezTo>
                <a:cubicBezTo>
                  <a:pt x="6218" y="2556"/>
                  <a:pt x="2503" y="6247"/>
                  <a:pt x="2503" y="10800"/>
                </a:cubicBezTo>
                <a:close/>
              </a:path>
            </a:pathLst>
          </a:custGeom>
          <a:gradFill>
            <a:gsLst>
              <a:gs pos="0">
                <a:srgbClr val="FFFCF6">
                  <a:alpha val="70000"/>
                </a:srgbClr>
              </a:gs>
              <a:gs pos="70000">
                <a:srgbClr val="FFFEFB">
                  <a:alpha val="55000"/>
                </a:srgbClr>
              </a:gs>
              <a:gs pos="100000">
                <a:srgbClr val="EED18D">
                  <a:alpha val="60000"/>
                </a:srgbClr>
              </a:gs>
            </a:gsLst>
            <a:path path="circle">
              <a:fillToRect l="37721" t="-19636" r="62278" b="119636"/>
            </a:path>
          </a:gradFill>
          <a:ln w="7350" cap="rnd">
            <a:solidFill>
              <a:srgbClr val="C5B691"/>
            </a:solidFill>
          </a:ln>
          <a:effectLst>
            <a:outerShdw sx="100000" sy="100000" kx="0" ky="0" algn="b" rotWithShape="0" blurRad="12700" dist="15000" dir="4500000">
              <a:srgbClr val="565041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Retângulo 11"/>
          <p:cNvSpPr/>
          <p:nvPr/>
        </p:nvSpPr>
        <p:spPr>
          <a:xfrm>
            <a:off x="1012872" y="-54"/>
            <a:ext cx="8131128" cy="6858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Retângulo 14"/>
          <p:cNvSpPr/>
          <p:nvPr/>
        </p:nvSpPr>
        <p:spPr>
          <a:xfrm>
            <a:off x="1014983" y="-54"/>
            <a:ext cx="73153" cy="6858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38000" dir="10800000">
              <a:srgbClr val="706B6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Title Text"/>
          <p:cNvSpPr txBox="1"/>
          <p:nvPr>
            <p:ph type="title"/>
          </p:nvPr>
        </p:nvSpPr>
        <p:spPr>
          <a:xfrm>
            <a:off x="1435608" y="274638"/>
            <a:ext cx="749808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1435608" y="1447800"/>
            <a:ext cx="7498081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8705420" y="6512560"/>
            <a:ext cx="27365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1200">
                <a:solidFill>
                  <a:srgbClr val="B4A6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572314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Gill Sans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572314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Gill Sans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572314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Gill Sans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572314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Gill Sans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572314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Gill Sans M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572314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Gill Sans M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572314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Gill Sans M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572314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Gill Sans M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300" u="none">
          <a:solidFill>
            <a:srgbClr val="572314"/>
          </a:solidFill>
          <a:effectLst>
            <a:outerShdw sx="100000" sy="100000" kx="0" ky="0" algn="b" rotWithShape="0" blurRad="50800" dist="30000" dir="5400000">
              <a:srgbClr val="000000">
                <a:alpha val="30000"/>
              </a:srgbClr>
            </a:outerShdw>
          </a:effectLst>
          <a:uFillTx/>
          <a:latin typeface="+mj-lt"/>
          <a:ea typeface="+mj-ea"/>
          <a:cs typeface="+mj-cs"/>
          <a:sym typeface="Gill Sans MT"/>
        </a:defRPr>
      </a:lvl9pPr>
    </p:titleStyle>
    <p:bodyStyle>
      <a:lvl1pPr marL="365759" marR="0" indent="-28346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1pPr>
      <a:lvl2pPr marL="674043" marR="0" indent="-27170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2pPr>
      <a:lvl3pPr marL="963167" marR="0" indent="-3048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3pPr>
      <a:lvl4pPr marL="1201521" marR="0" indent="-27797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4pPr>
      <a:lvl5pPr marL="1408175" marR="0" indent="-292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5pPr>
      <a:lvl6pPr marL="1618488" marR="0" indent="-292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6pPr>
      <a:lvl7pPr marL="1828800" marR="0" indent="-292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7pPr>
      <a:lvl8pPr marL="2029967" marR="0" indent="-29260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8pPr>
      <a:lvl9pPr marL="2240279" marR="0" indent="-29260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Gill Sans M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36.jpeg"/><Relationship Id="rId8" Type="http://schemas.openxmlformats.org/officeDocument/2006/relationships/hyperlink" Target="http://www.librasescrita.com.br/" TargetMode="External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4.png"/><Relationship Id="rId9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Espaço Reservado para Conteúdo 5"/>
          <p:cNvSpPr txBox="1"/>
          <p:nvPr>
            <p:ph type="body" idx="1"/>
          </p:nvPr>
        </p:nvSpPr>
        <p:spPr>
          <a:xfrm>
            <a:off x="478616" y="285728"/>
            <a:ext cx="8186768" cy="6572271"/>
          </a:xfrm>
          <a:prstGeom prst="rect">
            <a:avLst/>
          </a:prstGeom>
        </p:spPr>
        <p:txBody>
          <a:bodyPr/>
          <a:lstStyle/>
          <a:p>
            <a:pPr marL="283463" indent="-201168" algn="ctr">
              <a:lnSpc>
                <a:spcPct val="80000"/>
              </a:lnSpc>
              <a:buSzTx/>
              <a:buFont typeface="Wingdings 2"/>
              <a:buNone/>
              <a:defRPr b="1" sz="1400"/>
            </a:pPr>
          </a:p>
          <a:p>
            <a:pPr marL="283463" indent="-201168" algn="ctr">
              <a:lnSpc>
                <a:spcPct val="80000"/>
              </a:lnSpc>
              <a:buSzTx/>
              <a:buFont typeface="Wingdings 2"/>
              <a:buNone/>
              <a:defRPr b="1" sz="1400"/>
            </a:pPr>
          </a:p>
          <a:p>
            <a:pPr marL="283463" indent="-201168" algn="ctr">
              <a:lnSpc>
                <a:spcPct val="80000"/>
              </a:lnSpc>
              <a:buSzTx/>
              <a:buFont typeface="Wingdings 2"/>
              <a:buNone/>
              <a:defRPr b="1" sz="2100"/>
            </a:pPr>
            <a:r>
              <a:t>PERSPECTIVE OF THE DEAF ABOUT SIGNWRITING</a:t>
            </a:r>
          </a:p>
          <a:p>
            <a:pPr marL="283463" indent="-201168" algn="ctr">
              <a:lnSpc>
                <a:spcPct val="80000"/>
              </a:lnSpc>
              <a:buSzTx/>
              <a:buFont typeface="Wingdings 2"/>
              <a:buNone/>
              <a:defRPr b="1" sz="2100"/>
            </a:pPr>
            <a:r>
              <a:t>IN THE BRAZILIAN CITY OF IPIAÚ (BAHIA)</a:t>
            </a:r>
          </a:p>
          <a:p>
            <a:pPr marL="283463" indent="-201168" algn="ctr">
              <a:lnSpc>
                <a:spcPct val="80000"/>
              </a:lnSpc>
              <a:buSzTx/>
              <a:buFont typeface="Wingdings 2"/>
              <a:buNone/>
              <a:defRPr b="1" sz="1400"/>
            </a:pPr>
          </a:p>
          <a:p>
            <a:pPr marL="283463" indent="-201168" algn="ctr">
              <a:lnSpc>
                <a:spcPct val="80000"/>
              </a:lnSpc>
              <a:buSzTx/>
              <a:buFont typeface="Wingdings 2"/>
              <a:buNone/>
              <a:defRPr b="1" sz="1400"/>
            </a:pPr>
          </a:p>
          <a:p>
            <a:pPr marL="283463" indent="-201168" algn="ctr">
              <a:lnSpc>
                <a:spcPct val="80000"/>
              </a:lnSpc>
              <a:buSzTx/>
              <a:buFont typeface="Wingdings 2"/>
              <a:buNone/>
              <a:defRPr b="1" sz="1400"/>
            </a:pP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b="1" sz="1400"/>
            </a:pPr>
            <a:r>
              <a:t>Madson Barros Barreto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madson@librasescrita.com.br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www.librasescrita.com.br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Co-founder and Teacher at Libras Escrita – Brazil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 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b="1" sz="1400"/>
            </a:pPr>
            <a:r>
              <a:t>Jorgina de Cássia Tannus Souza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jc_tannus@hotmail.com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Coordinator of deafness at Center for Educational Support of Ipiaú (CAPI) – Brazil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 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b="1" sz="1400"/>
            </a:pPr>
            <a:r>
              <a:t>Maria Luiza Campos Borges Nascimento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mluizacbn@hotmail.com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Teacher at Center for Educational Support of Ipiaú (CAPI) – Brazil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 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b="1" sz="1400"/>
            </a:pPr>
            <a:r>
              <a:t>Tatiana Almeida Gavião Coelho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tatigaviao@bol.com.br</a:t>
            </a:r>
          </a:p>
          <a:p>
            <a:pPr marL="283463" indent="-201168" algn="r">
              <a:lnSpc>
                <a:spcPct val="80000"/>
              </a:lnSpc>
              <a:buSzTx/>
              <a:buFont typeface="Wingdings 2"/>
              <a:buNone/>
              <a:defRPr sz="1400"/>
            </a:pPr>
            <a:r>
              <a:t>Teacher at Center for Educational Support of Ipiaú (CAPI) - Brazil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ítulo 1"/>
          <p:cNvSpPr txBox="1"/>
          <p:nvPr>
            <p:ph type="title"/>
          </p:nvPr>
        </p:nvSpPr>
        <p:spPr>
          <a:xfrm>
            <a:off x="1435608" y="274638"/>
            <a:ext cx="7065482" cy="939785"/>
          </a:xfrm>
          <a:prstGeom prst="rect">
            <a:avLst/>
          </a:prstGeom>
        </p:spPr>
        <p:txBody>
          <a:bodyPr/>
          <a:lstStyle>
            <a:lvl1pPr algn="ctr">
              <a:defRPr b="1" sz="2900"/>
            </a:lvl1pPr>
          </a:lstStyle>
          <a:p>
            <a:pPr/>
            <a:r>
              <a:t>METODOLOGIA</a:t>
            </a:r>
          </a:p>
        </p:txBody>
      </p:sp>
      <p:sp>
        <p:nvSpPr>
          <p:cNvPr id="183" name="Espaço Reservado para Conteúdo 2"/>
          <p:cNvSpPr txBox="1"/>
          <p:nvPr/>
        </p:nvSpPr>
        <p:spPr>
          <a:xfrm>
            <a:off x="5117786" y="1357297"/>
            <a:ext cx="3480461" cy="4714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60786" indent="-185074" algn="ctr" defTabSz="841247">
              <a:lnSpc>
                <a:spcPct val="90000"/>
              </a:lnSpc>
              <a:spcBef>
                <a:spcPts val="500"/>
              </a:spcBef>
              <a:defRPr sz="2944"/>
            </a:pPr>
            <a:r>
              <a:t> </a:t>
            </a:r>
            <a:r>
              <a:rPr sz="2576">
                <a:solidFill>
                  <a:srgbClr val="4F271C"/>
                </a:solidFill>
              </a:rPr>
              <a:t>Os alunos surdos são agrupados a partir dos diferentes níveis de proficiência em Libras que, segundo Basso, Strobel e Masutti (2009), correspondem a três níveis: básico, intermediário e avançado.</a:t>
            </a:r>
            <a:endParaRPr sz="2576">
              <a:solidFill>
                <a:srgbClr val="4F271C"/>
              </a:solidFill>
            </a:endParaRPr>
          </a:p>
        </p:txBody>
      </p:sp>
      <p:pic>
        <p:nvPicPr>
          <p:cNvPr id="184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rcRect l="12710" t="24607" r="0" b="3132"/>
          <a:stretch>
            <a:fillRect/>
          </a:stretch>
        </p:blipFill>
        <p:spPr>
          <a:xfrm>
            <a:off x="1500165" y="1285859"/>
            <a:ext cx="3210004" cy="24288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85" name="Imagem 9" descr="Imagem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728" y="4000503"/>
            <a:ext cx="3357587" cy="24288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ítulo 1"/>
          <p:cNvSpPr txBox="1"/>
          <p:nvPr>
            <p:ph type="title"/>
          </p:nvPr>
        </p:nvSpPr>
        <p:spPr>
          <a:xfrm>
            <a:off x="1435607" y="274637"/>
            <a:ext cx="7498082" cy="1296976"/>
          </a:xfrm>
          <a:prstGeom prst="rect">
            <a:avLst/>
          </a:prstGeom>
        </p:spPr>
        <p:txBody>
          <a:bodyPr/>
          <a:lstStyle>
            <a:lvl1pPr algn="ctr">
              <a:defRPr b="1" sz="2900"/>
            </a:lvl1pPr>
          </a:lstStyle>
          <a:p>
            <a:pPr/>
            <a:r>
              <a:t>ALFABETIZAÇÃO PELO SISTEMA SIGNWRITING</a:t>
            </a:r>
          </a:p>
        </p:txBody>
      </p:sp>
      <p:sp>
        <p:nvSpPr>
          <p:cNvPr id="188" name="Espaço Reservado para Conteúdo 2"/>
          <p:cNvSpPr txBox="1"/>
          <p:nvPr>
            <p:ph type="body" idx="1"/>
          </p:nvPr>
        </p:nvSpPr>
        <p:spPr>
          <a:xfrm>
            <a:off x="1435607" y="2214553"/>
            <a:ext cx="7498082" cy="435772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C000"/>
                </a:solidFill>
              </a:defRPr>
            </a:pPr>
            <a:r>
              <a:t>  </a:t>
            </a:r>
            <a:r>
              <a:rPr sz="2800">
                <a:solidFill>
                  <a:srgbClr val="F88631"/>
                </a:solidFill>
              </a:rPr>
              <a:t>OBJETIVO</a:t>
            </a:r>
            <a:r>
              <a:rPr b="0" sz="2800">
                <a:solidFill>
                  <a:srgbClr val="F88631"/>
                </a:solidFill>
              </a:rPr>
              <a:t>:  </a:t>
            </a:r>
            <a:r>
              <a:rPr b="0" sz="2800">
                <a:solidFill>
                  <a:srgbClr val="4F271C"/>
                </a:solidFill>
              </a:rPr>
              <a:t>investigar a aceitação e funcionalidade </a:t>
            </a:r>
            <a:r>
              <a:rPr b="0" sz="2800">
                <a:solidFill>
                  <a:srgbClr val="000000"/>
                </a:solidFill>
              </a:rPr>
              <a:t>desse sistema de escrita por pessoas surdas,  refletindo e fortalecendo a identidade, comunidade e cultura, assim como desenvolver a competência comunicativa nas diversas situações em que essa pessoa estiver envolvida, seja utilizando a Libras sinalizada ou a escrita e leitura de sinais.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Espaço Reservado para Conteúdo 2"/>
          <p:cNvSpPr txBox="1"/>
          <p:nvPr>
            <p:ph type="body" idx="1"/>
          </p:nvPr>
        </p:nvSpPr>
        <p:spPr>
          <a:xfrm>
            <a:off x="1435607" y="285728"/>
            <a:ext cx="7498082" cy="3929091"/>
          </a:xfrm>
          <a:prstGeom prst="rect">
            <a:avLst/>
          </a:prstGeom>
        </p:spPr>
        <p:txBody>
          <a:bodyPr/>
          <a:lstStyle/>
          <a:p>
            <a:pPr marL="283463" indent="-201168">
              <a:buSzTx/>
              <a:buFont typeface="Wingdings 2"/>
              <a:buNone/>
              <a:defRPr b="1">
                <a:solidFill>
                  <a:srgbClr val="F88631"/>
                </a:solidFill>
              </a:defRPr>
            </a:pPr>
            <a:r>
              <a:t>  </a:t>
            </a:r>
            <a:endParaRPr sz="2800"/>
          </a:p>
          <a:p>
            <a:pPr>
              <a:defRPr b="1" sz="2800">
                <a:solidFill>
                  <a:srgbClr val="F88631"/>
                </a:solidFill>
              </a:defRPr>
            </a:pPr>
            <a:r>
              <a:t>ALUNOS  ATENDIDOS</a:t>
            </a:r>
            <a:r>
              <a:rPr b="0"/>
              <a:t>:  </a:t>
            </a:r>
            <a:r>
              <a:rPr b="0">
                <a:solidFill>
                  <a:srgbClr val="4F271C"/>
                </a:solidFill>
              </a:rPr>
              <a:t>mais de 40 alunos surdos com idades entre 07 e 35 anos.</a:t>
            </a:r>
            <a:endParaRPr b="0">
              <a:solidFill>
                <a:srgbClr val="4F271C"/>
              </a:solidFill>
            </a:endParaRPr>
          </a:p>
          <a:p>
            <a:pPr>
              <a:defRPr sz="2800">
                <a:solidFill>
                  <a:srgbClr val="4F271C"/>
                </a:solidFill>
              </a:defRPr>
            </a:pPr>
          </a:p>
          <a:p>
            <a:pPr>
              <a:defRPr b="1" sz="2800">
                <a:solidFill>
                  <a:srgbClr val="F88631"/>
                </a:solidFill>
              </a:defRPr>
            </a:pPr>
            <a:r>
              <a:t> RESULTADO OBSERVADO</a:t>
            </a:r>
            <a:r>
              <a:rPr b="0"/>
              <a:t>: </a:t>
            </a:r>
            <a:r>
              <a:rPr b="0">
                <a:solidFill>
                  <a:srgbClr val="000000"/>
                </a:solidFill>
              </a:rPr>
              <a:t>o aluno surdo identifica-se com a escrita de sinais pelo sistema </a:t>
            </a:r>
            <a:r>
              <a:rPr b="0" i="1">
                <a:solidFill>
                  <a:srgbClr val="000000"/>
                </a:solidFill>
              </a:rPr>
              <a:t>SignWriting.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ítulo 1"/>
          <p:cNvSpPr txBox="1"/>
          <p:nvPr>
            <p:ph type="title"/>
          </p:nvPr>
        </p:nvSpPr>
        <p:spPr>
          <a:xfrm>
            <a:off x="1435607" y="274638"/>
            <a:ext cx="7498082" cy="1011223"/>
          </a:xfrm>
          <a:prstGeom prst="rect">
            <a:avLst/>
          </a:prstGeom>
        </p:spPr>
        <p:txBody>
          <a:bodyPr/>
          <a:lstStyle/>
          <a:p>
            <a:pPr algn="ctr">
              <a:defRPr sz="2900"/>
            </a:pPr>
            <a:r>
              <a:t> </a:t>
            </a:r>
            <a:r>
              <a:rPr b="1"/>
              <a:t>TRABALHO NO ESPAÇO AEE</a:t>
            </a:r>
          </a:p>
        </p:txBody>
      </p:sp>
      <p:sp>
        <p:nvSpPr>
          <p:cNvPr id="193" name="Espaço Reservado para Conteúdo 2"/>
          <p:cNvSpPr txBox="1"/>
          <p:nvPr>
            <p:ph type="body" sz="half" idx="1"/>
          </p:nvPr>
        </p:nvSpPr>
        <p:spPr>
          <a:xfrm>
            <a:off x="1435607" y="1142984"/>
            <a:ext cx="7498082" cy="2714645"/>
          </a:xfrm>
          <a:prstGeom prst="rect">
            <a:avLst/>
          </a:prstGeom>
        </p:spPr>
        <p:txBody>
          <a:bodyPr/>
          <a:lstStyle/>
          <a:p>
            <a:pPr marL="362102" indent="-280629" defTabSz="905255">
              <a:spcBef>
                <a:spcPts val="500"/>
              </a:spcBef>
              <a:buChar char="❖"/>
              <a:defRPr sz="3168"/>
            </a:pPr>
            <a:r>
              <a:t>  </a:t>
            </a:r>
            <a:r>
              <a:rPr sz="2376">
                <a:solidFill>
                  <a:srgbClr val="4F271C"/>
                </a:solidFill>
              </a:rPr>
              <a:t>Ao se depararem com textos ou sinais escritos os discentes surdos sempre fazem tentativas de leitura e compreensão, mesmo os alunos em idade adulta e que estão no nível básico de proficiência linguística, demonstram facilidade em compreender o sistema </a:t>
            </a:r>
            <a:r>
              <a:rPr i="1" sz="2376">
                <a:solidFill>
                  <a:srgbClr val="4F271C"/>
                </a:solidFill>
              </a:rPr>
              <a:t>SignWriting</a:t>
            </a:r>
            <a:r>
              <a:rPr sz="2376">
                <a:solidFill>
                  <a:srgbClr val="4F271C"/>
                </a:solidFill>
              </a:rPr>
              <a:t> associando corretamente grafema-fonema</a:t>
            </a:r>
            <a:r>
              <a:rPr sz="2376"/>
              <a:t>.</a:t>
            </a:r>
          </a:p>
        </p:txBody>
      </p:sp>
      <p:pic>
        <p:nvPicPr>
          <p:cNvPr id="194" name="Imagem 4" descr="Imagem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9189" y="3857628"/>
            <a:ext cx="3714777" cy="26432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95" name="Imagem 5" descr="Imagem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5852" y="3857628"/>
            <a:ext cx="3500462" cy="26432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Espaço Reservado para Conteúdo 2"/>
          <p:cNvSpPr txBox="1"/>
          <p:nvPr>
            <p:ph type="body" sz="half" idx="1"/>
          </p:nvPr>
        </p:nvSpPr>
        <p:spPr>
          <a:xfrm>
            <a:off x="1435607" y="500041"/>
            <a:ext cx="7498082" cy="2428894"/>
          </a:xfrm>
          <a:prstGeom prst="rect">
            <a:avLst/>
          </a:prstGeom>
        </p:spPr>
        <p:txBody>
          <a:bodyPr/>
          <a:lstStyle>
            <a:lvl1pPr marL="343814" indent="-266456" defTabSz="859536">
              <a:spcBef>
                <a:spcPts val="500"/>
              </a:spcBef>
              <a:buChar char="❖"/>
              <a:defRPr sz="2256">
                <a:solidFill>
                  <a:srgbClr val="4F271C"/>
                </a:solidFill>
              </a:defRPr>
            </a:lvl1pPr>
          </a:lstStyle>
          <a:p>
            <a:pPr/>
            <a:r>
              <a:t>As atividades realizadas são feitas com prazer e os alunos surdos apresentam interesse em identificar o sinal escrito comparando com os sinais que já conhecem. Isto contribui com a educação destes alunos porque reforça o valor da identidade surda, amplia a capacidade cognitiva e a organização do pensamento.</a:t>
            </a:r>
          </a:p>
        </p:txBody>
      </p:sp>
      <p:pic>
        <p:nvPicPr>
          <p:cNvPr id="198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975" y="3286123"/>
            <a:ext cx="3429025" cy="27860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99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9189" y="3643314"/>
            <a:ext cx="3985905" cy="281083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ítulo 1"/>
          <p:cNvSpPr txBox="1"/>
          <p:nvPr>
            <p:ph type="title"/>
          </p:nvPr>
        </p:nvSpPr>
        <p:spPr>
          <a:xfrm>
            <a:off x="1435607" y="274638"/>
            <a:ext cx="7498082" cy="1143001"/>
          </a:xfrm>
          <a:prstGeom prst="rect">
            <a:avLst/>
          </a:prstGeom>
        </p:spPr>
        <p:txBody>
          <a:bodyPr/>
          <a:lstStyle>
            <a:lvl1pPr algn="ctr">
              <a:defRPr b="1" sz="2900"/>
            </a:lvl1pPr>
          </a:lstStyle>
          <a:p>
            <a:pPr/>
            <a:r>
              <a:t>DEPOIMENTOS DE ALUNOS SURDOS EM RELAÇÃO AO SIGNWRITING</a:t>
            </a:r>
          </a:p>
        </p:txBody>
      </p:sp>
      <p:sp>
        <p:nvSpPr>
          <p:cNvPr id="202" name="Espaço Reservado para Conteúdo 2"/>
          <p:cNvSpPr txBox="1"/>
          <p:nvPr>
            <p:ph type="body" sz="half" idx="1"/>
          </p:nvPr>
        </p:nvSpPr>
        <p:spPr>
          <a:xfrm>
            <a:off x="1071538" y="1928802"/>
            <a:ext cx="4500594" cy="4714908"/>
          </a:xfrm>
          <a:prstGeom prst="rect">
            <a:avLst/>
          </a:prstGeom>
        </p:spPr>
        <p:txBody>
          <a:bodyPr/>
          <a:lstStyle/>
          <a:p>
            <a:pPr marL="272125" indent="-193121" defTabSz="877823">
              <a:lnSpc>
                <a:spcPct val="80000"/>
              </a:lnSpc>
              <a:spcBef>
                <a:spcPts val="500"/>
              </a:spcBef>
              <a:buSzTx/>
              <a:buFont typeface="Wingdings 2"/>
              <a:buNone/>
              <a:defRPr sz="2784">
                <a:solidFill>
                  <a:srgbClr val="4F271C"/>
                </a:solidFill>
              </a:defRPr>
            </a:pPr>
            <a:r>
              <a:t>   “</a:t>
            </a:r>
            <a:r>
              <a:rPr sz="2400"/>
              <a:t>Uma oportunidade ímpar em nossa vida, pois a língua de sinais não pode ser só sinalizada,  precisa ser escrita para que os surdos também possam registrar suas opiniões, ideias, emoções e intenções interativas usando a própria língua e fazer uma leitura mais fácil de ser compreendida pelas comunidades surdas e demais pessoas interessadas”. </a:t>
            </a:r>
          </a:p>
        </p:txBody>
      </p:sp>
      <p:pic>
        <p:nvPicPr>
          <p:cNvPr id="203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31" y="3000372"/>
            <a:ext cx="3342963" cy="25257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Espaço Reservado para Conteúdo 2"/>
          <p:cNvSpPr txBox="1"/>
          <p:nvPr>
            <p:ph type="body" sz="half" idx="1"/>
          </p:nvPr>
        </p:nvSpPr>
        <p:spPr>
          <a:xfrm>
            <a:off x="1142976" y="500041"/>
            <a:ext cx="7215238" cy="1928828"/>
          </a:xfrm>
          <a:prstGeom prst="rect">
            <a:avLst/>
          </a:prstGeom>
        </p:spPr>
        <p:txBody>
          <a:bodyPr/>
          <a:lstStyle/>
          <a:p>
            <a:pPr marL="283463" indent="-201168" algn="ctr">
              <a:buSzTx/>
              <a:buFont typeface="Wingdings 2"/>
              <a:buNone/>
              <a:defRPr sz="2800">
                <a:solidFill>
                  <a:srgbClr val="4F271C"/>
                </a:solidFill>
              </a:defRPr>
            </a:pPr>
            <a:r>
              <a:t>  “Aprender a escrita de sinais pelo sistema </a:t>
            </a:r>
            <a:r>
              <a:rPr i="1"/>
              <a:t>SignWriting </a:t>
            </a:r>
            <a:r>
              <a:t>é relevante para o desenvolvimento intelectual do surdo”.</a:t>
            </a:r>
          </a:p>
        </p:txBody>
      </p:sp>
      <p:pic>
        <p:nvPicPr>
          <p:cNvPr id="206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975" y="2071678"/>
            <a:ext cx="3357588" cy="27146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207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6314" y="3714751"/>
            <a:ext cx="3985905" cy="25965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ítulo 1"/>
          <p:cNvSpPr txBox="1"/>
          <p:nvPr>
            <p:ph type="title"/>
          </p:nvPr>
        </p:nvSpPr>
        <p:spPr>
          <a:xfrm>
            <a:off x="1435607" y="214289"/>
            <a:ext cx="7498082" cy="1285886"/>
          </a:xfrm>
          <a:prstGeom prst="rect">
            <a:avLst/>
          </a:prstGeom>
        </p:spPr>
        <p:txBody>
          <a:bodyPr/>
          <a:lstStyle>
            <a:lvl1pPr algn="ctr">
              <a:defRPr b="1" sz="2900"/>
            </a:lvl1pPr>
          </a:lstStyle>
          <a:p>
            <a:pPr/>
            <a:r>
              <a:t>CONSIDERAÇÕES FINAIS</a:t>
            </a:r>
          </a:p>
        </p:txBody>
      </p:sp>
      <p:sp>
        <p:nvSpPr>
          <p:cNvPr id="210" name="Espaço Reservado para Conteúdo 2"/>
          <p:cNvSpPr txBox="1"/>
          <p:nvPr>
            <p:ph type="body" idx="1"/>
          </p:nvPr>
        </p:nvSpPr>
        <p:spPr>
          <a:xfrm>
            <a:off x="1435608" y="1571611"/>
            <a:ext cx="7065482" cy="4676790"/>
          </a:xfrm>
          <a:prstGeom prst="rect">
            <a:avLst/>
          </a:prstGeom>
        </p:spPr>
        <p:txBody>
          <a:bodyPr/>
          <a:lstStyle>
            <a:lvl1pPr marL="280629" indent="-199156" defTabSz="905255">
              <a:spcBef>
                <a:spcPts val="500"/>
              </a:spcBef>
              <a:buSzTx/>
              <a:buFont typeface="Wingdings 2"/>
              <a:buNone/>
              <a:defRPr sz="3168">
                <a:solidFill>
                  <a:srgbClr val="4F271C"/>
                </a:solidFill>
              </a:defRPr>
            </a:lvl1pPr>
          </a:lstStyle>
          <a:p>
            <a:pPr/>
            <a:r>
              <a:t>  O relato dos alunos indica que o surdo aceita facilmente a escrita de sua primeira língua por um sistema que registra fielmente a tridimensionalidade da Libras e por facilitar a compreensão dos sinais escritos e, por ser assim, o aprendizado acontece de forma tão natural quanto a aquisição da língua.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ítulo 1"/>
          <p:cNvSpPr txBox="1"/>
          <p:nvPr>
            <p:ph type="title"/>
          </p:nvPr>
        </p:nvSpPr>
        <p:spPr>
          <a:xfrm>
            <a:off x="1435607" y="428604"/>
            <a:ext cx="7498082" cy="989035"/>
          </a:xfrm>
          <a:prstGeom prst="rect">
            <a:avLst/>
          </a:prstGeom>
        </p:spPr>
        <p:txBody>
          <a:bodyPr/>
          <a:lstStyle/>
          <a:p>
            <a:pPr algn="ctr">
              <a:defRPr b="1" sz="2900"/>
            </a:pPr>
            <a:r>
              <a:t>REFERÊNCIAS</a:t>
            </a:r>
            <a:br/>
          </a:p>
        </p:txBody>
      </p:sp>
      <p:sp>
        <p:nvSpPr>
          <p:cNvPr id="213" name="Espaço Reservado para Conteúdo 2"/>
          <p:cNvSpPr txBox="1"/>
          <p:nvPr>
            <p:ph type="body" idx="1"/>
          </p:nvPr>
        </p:nvSpPr>
        <p:spPr>
          <a:xfrm>
            <a:off x="1435607" y="1142984"/>
            <a:ext cx="7498082" cy="5357851"/>
          </a:xfrm>
          <a:prstGeom prst="rect">
            <a:avLst/>
          </a:prstGeom>
        </p:spPr>
        <p:txBody>
          <a:bodyPr/>
          <a:lstStyle/>
          <a:p>
            <a:pPr marL="347471" indent="-269290" algn="just" defTabSz="868680">
              <a:spcBef>
                <a:spcPts val="500"/>
              </a:spcBef>
              <a:defRPr sz="1520">
                <a:solidFill>
                  <a:srgbClr val="4F271C"/>
                </a:solidFill>
              </a:defRPr>
            </a:pPr>
            <a:r>
              <a:t>BARRETO, Madson; BARRETO, Raquel.</a:t>
            </a:r>
            <a:r>
              <a:rPr i="1"/>
              <a:t> Escrita de Sinais sem mistérios</a:t>
            </a:r>
            <a:r>
              <a:t>. Belo Horizonte: edição do autor, 2012.</a:t>
            </a:r>
          </a:p>
          <a:p>
            <a:pPr marL="347471" indent="-269290" algn="just" defTabSz="868680">
              <a:spcBef>
                <a:spcPts val="500"/>
              </a:spcBef>
              <a:defRPr sz="1520">
                <a:solidFill>
                  <a:srgbClr val="4F271C"/>
                </a:solidFill>
              </a:defRPr>
            </a:pPr>
            <a:r>
              <a:t>BRASIL. </a:t>
            </a:r>
            <a:r>
              <a:rPr i="1"/>
              <a:t>Decreto nº 10.436</a:t>
            </a:r>
            <a:r>
              <a:t>, de 24 de abril de 2002.</a:t>
            </a:r>
          </a:p>
          <a:p>
            <a:pPr marL="347471" indent="-269290" algn="just" defTabSz="868680">
              <a:spcBef>
                <a:spcPts val="500"/>
              </a:spcBef>
              <a:defRPr sz="1520">
                <a:solidFill>
                  <a:srgbClr val="4F271C"/>
                </a:solidFill>
              </a:defRPr>
            </a:pPr>
            <a:r>
              <a:t>BRASIL. </a:t>
            </a:r>
            <a:r>
              <a:rPr i="1"/>
              <a:t>Decreto nº 5.626</a:t>
            </a:r>
            <a:r>
              <a:t>, de 22 de dezembro de 2005.</a:t>
            </a:r>
          </a:p>
          <a:p>
            <a:pPr marL="347471" indent="-269290" algn="just" defTabSz="868680">
              <a:spcBef>
                <a:spcPts val="500"/>
              </a:spcBef>
              <a:defRPr sz="1520">
                <a:solidFill>
                  <a:srgbClr val="4F271C"/>
                </a:solidFill>
              </a:defRPr>
            </a:pPr>
            <a:r>
              <a:t>CAPOVILLA, Fernando C.; </a:t>
            </a:r>
            <a:r>
              <a:rPr i="1"/>
              <a:t>et al. </a:t>
            </a:r>
            <a:r>
              <a:t>A escrita visual direta de sinais SignWriting e seu lugar na educação da criança Surda, 2006. In:</a:t>
            </a:r>
            <a:r>
              <a:rPr i="1"/>
              <a:t> </a:t>
            </a:r>
            <a:r>
              <a:t>CAPOVILLA, F. C.; RAPHAEL, W. D. </a:t>
            </a:r>
            <a:r>
              <a:rPr i="1"/>
              <a:t>Dicionário enciclopédico ilustrado trilíngue da língua de sinais brasileira. </a:t>
            </a:r>
            <a:r>
              <a:t>Vol. II: Sinais de M a Z. 3ed. São Paulo: Edusp, 2006, pp. 1491-1496.</a:t>
            </a:r>
          </a:p>
          <a:p>
            <a:pPr marL="347471" indent="-269290" algn="just" defTabSz="868680">
              <a:spcBef>
                <a:spcPts val="500"/>
              </a:spcBef>
              <a:defRPr sz="1520">
                <a:solidFill>
                  <a:srgbClr val="4F271C"/>
                </a:solidFill>
              </a:defRPr>
            </a:pPr>
            <a:r>
              <a:t>CAPOVILLA, Fernando C.; RAPHAEL, Walkiria. D; LUZ, R. D. </a:t>
            </a:r>
            <a:r>
              <a:rPr i="1"/>
              <a:t>Dicionário enciclopédico ilustrado trilíngüe da Língua de Sinais Brasileira</a:t>
            </a:r>
            <a:r>
              <a:t>. São Paulo: Edusp, 2001.</a:t>
            </a:r>
          </a:p>
          <a:p>
            <a:pPr marL="347471" indent="-269290" algn="just" defTabSz="868680">
              <a:spcBef>
                <a:spcPts val="500"/>
              </a:spcBef>
              <a:defRPr sz="1520">
                <a:solidFill>
                  <a:srgbClr val="4F271C"/>
                </a:solidFill>
              </a:defRPr>
            </a:pPr>
            <a:r>
              <a:t>NOBRE, Rundesth S. </a:t>
            </a:r>
            <a:r>
              <a:rPr i="1"/>
              <a:t>Processo de grafia da língua de sinais: </a:t>
            </a:r>
            <a:r>
              <a:t>uma análise fono-morfológica da escrita em SignWriting</a:t>
            </a:r>
            <a:r>
              <a:rPr i="1"/>
              <a:t>. </a:t>
            </a:r>
            <a:r>
              <a:t>Dissertação de Mestrado em Linguística Aplicada. Florianópolis: UFSC, 2011.</a:t>
            </a:r>
          </a:p>
          <a:p>
            <a:pPr marL="347471" indent="-269290" algn="just" defTabSz="868680">
              <a:spcBef>
                <a:spcPts val="500"/>
              </a:spcBef>
              <a:defRPr sz="1520">
                <a:solidFill>
                  <a:srgbClr val="4F271C"/>
                </a:solidFill>
              </a:defRPr>
            </a:pPr>
            <a:r>
              <a:t>SILVA, Fábio Irineu da. </a:t>
            </a:r>
            <a:r>
              <a:rPr i="1"/>
              <a:t>Analisando o processo de leitura de uma possível escrita da língua brasileira de sinais: </a:t>
            </a:r>
            <a:r>
              <a:t>SignWriting. Dissertação de Mestrado em Educação. Florianópolis: UFSC, 2009.</a:t>
            </a:r>
          </a:p>
          <a:p>
            <a:pPr marL="347471" indent="-269290" algn="just" defTabSz="868680">
              <a:spcBef>
                <a:spcPts val="500"/>
              </a:spcBef>
              <a:defRPr sz="1520">
                <a:solidFill>
                  <a:srgbClr val="4F271C"/>
                </a:solidFill>
              </a:defRPr>
            </a:pPr>
            <a:r>
              <a:t>STUMPF, Marianne R. </a:t>
            </a:r>
            <a:r>
              <a:rPr i="1"/>
              <a:t>Aprendizagem de Escrita de Língua de Sinais pelo sistema SignWriting</a:t>
            </a:r>
            <a:r>
              <a:t>: línguas de sinais no papel e no computador. Tese de Doutorado em Informática na Educação. Porto Alegre: UFRGS, 2005.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ítulo 6"/>
          <p:cNvSpPr txBox="1"/>
          <p:nvPr>
            <p:ph type="title"/>
          </p:nvPr>
        </p:nvSpPr>
        <p:spPr>
          <a:xfrm>
            <a:off x="457200" y="44623"/>
            <a:ext cx="8229600" cy="1143001"/>
          </a:xfrm>
          <a:prstGeom prst="rect">
            <a:avLst/>
          </a:prstGeom>
        </p:spPr>
        <p:txBody>
          <a:bodyPr/>
          <a:lstStyle/>
          <a:p>
            <a:pPr algn="ctr"/>
            <a:r>
              <a:t>Contatos</a:t>
            </a:r>
            <a:br/>
            <a:r>
              <a:rPr sz="2200"/>
              <a:t>Info Contacts</a:t>
            </a:r>
          </a:p>
        </p:txBody>
      </p:sp>
      <p:pic>
        <p:nvPicPr>
          <p:cNvPr id="2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4989" y="4160515"/>
            <a:ext cx="838201" cy="742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7230" y="969055"/>
            <a:ext cx="781051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Espaço Reservado para Conteúdo 3" descr="Espaço Reservado para Conteúdo 3"/>
          <p:cNvPicPr>
            <a:picLocks noChangeAspect="1"/>
          </p:cNvPicPr>
          <p:nvPr/>
        </p:nvPicPr>
        <p:blipFill>
          <a:blip r:embed="rId4">
            <a:extLst/>
          </a:blip>
          <a:srcRect l="22902" t="27342" r="56656" b="36827"/>
          <a:stretch>
            <a:fillRect/>
          </a:stretch>
        </p:blipFill>
        <p:spPr>
          <a:xfrm>
            <a:off x="5004048" y="1030947"/>
            <a:ext cx="1637507" cy="2089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9" name="Imagem 24" descr="Imagem 24"/>
          <p:cNvPicPr>
            <a:picLocks noChangeAspect="1"/>
          </p:cNvPicPr>
          <p:nvPr/>
        </p:nvPicPr>
        <p:blipFill>
          <a:blip r:embed="rId5">
            <a:extLst/>
          </a:blip>
          <a:srcRect l="0" t="0" r="8" b="5"/>
          <a:stretch>
            <a:fillRect/>
          </a:stretch>
        </p:blipFill>
        <p:spPr>
          <a:xfrm>
            <a:off x="5102957" y="3957490"/>
            <a:ext cx="1524398" cy="1919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4838" y="0"/>
                  <a:pt x="0" y="4837"/>
                  <a:pt x="0" y="10802"/>
                </a:cubicBezTo>
                <a:cubicBezTo>
                  <a:pt x="0" y="16767"/>
                  <a:pt x="4838" y="21600"/>
                  <a:pt x="10803" y="21600"/>
                </a:cubicBezTo>
                <a:cubicBezTo>
                  <a:pt x="16768" y="21600"/>
                  <a:pt x="21600" y="16767"/>
                  <a:pt x="21600" y="10802"/>
                </a:cubicBezTo>
                <a:cubicBezTo>
                  <a:pt x="21600" y="4837"/>
                  <a:pt x="1676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0" name="CaixaDeTexto 25"/>
          <p:cNvSpPr txBox="1"/>
          <p:nvPr/>
        </p:nvSpPr>
        <p:spPr>
          <a:xfrm>
            <a:off x="1927129" y="4856879"/>
            <a:ext cx="3031199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Jorgina de Cássia Tannus</a:t>
            </a:r>
          </a:p>
          <a:p>
            <a:pPr>
              <a:defRPr sz="2000"/>
            </a:pPr>
            <a:r>
              <a:t>jc_tannus@hotmail.com</a:t>
            </a:r>
          </a:p>
          <a:p>
            <a:pPr>
              <a:defRPr sz="1900"/>
            </a:pPr>
            <a:r>
              <a:t>Coordenadora da área de surdez no Centro</a:t>
            </a:r>
          </a:p>
          <a:p>
            <a:pPr>
              <a:defRPr sz="1900"/>
            </a:pPr>
            <a:r>
              <a:t>de Apoio Pedagógico de Ipiaú – Ba, Brasil</a:t>
            </a:r>
          </a:p>
          <a:p>
            <a:pPr algn="ctr">
              <a:defRPr sz="2000"/>
            </a:pPr>
          </a:p>
        </p:txBody>
      </p:sp>
      <p:sp>
        <p:nvSpPr>
          <p:cNvPr id="221" name="CaixaDeTexto 26"/>
          <p:cNvSpPr txBox="1"/>
          <p:nvPr/>
        </p:nvSpPr>
        <p:spPr>
          <a:xfrm>
            <a:off x="6530992" y="1689929"/>
            <a:ext cx="2567289" cy="274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 Maria Luiza Nascimento</a:t>
            </a:r>
          </a:p>
          <a:p>
            <a:pPr/>
            <a:r>
              <a:t>mluizacbn@hotmail.com</a:t>
            </a:r>
          </a:p>
          <a:p>
            <a:pPr>
              <a:defRPr sz="1900"/>
            </a:pPr>
            <a:r>
              <a:t>Professora no Centro</a:t>
            </a:r>
          </a:p>
          <a:p>
            <a:pPr>
              <a:defRPr sz="1900"/>
            </a:pPr>
            <a:r>
              <a:t>De Apoio Pedagógico de Ipiaú – Ba, Brasil</a:t>
            </a:r>
          </a:p>
          <a:p>
            <a:pPr>
              <a:defRPr sz="2000"/>
            </a:pPr>
            <a:r>
              <a:t> </a:t>
            </a:r>
          </a:p>
        </p:txBody>
      </p:sp>
      <p:sp>
        <p:nvSpPr>
          <p:cNvPr id="222" name="CaixaDeTexto 27"/>
          <p:cNvSpPr txBox="1"/>
          <p:nvPr/>
        </p:nvSpPr>
        <p:spPr>
          <a:xfrm>
            <a:off x="6624432" y="4838522"/>
            <a:ext cx="2222328" cy="277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Tatiana Gavião</a:t>
            </a:r>
          </a:p>
          <a:p>
            <a:pPr>
              <a:defRPr sz="2000"/>
            </a:pPr>
            <a:r>
              <a:t>tatigaviao@bol.com</a:t>
            </a:r>
          </a:p>
          <a:p>
            <a:pPr>
              <a:defRPr sz="1900"/>
            </a:pPr>
            <a:r>
              <a:t>Professora no Centro</a:t>
            </a:r>
          </a:p>
          <a:p>
            <a:pPr>
              <a:defRPr sz="1900"/>
            </a:pPr>
            <a:r>
              <a:t>De Apoio Pedagógico de Ipiaú – Ba, Brasil</a:t>
            </a:r>
          </a:p>
        </p:txBody>
      </p:sp>
      <p:pic>
        <p:nvPicPr>
          <p:cNvPr id="223" name="Imagem 28" descr="Imagem 28"/>
          <p:cNvPicPr>
            <a:picLocks noChangeAspect="1"/>
          </p:cNvPicPr>
          <p:nvPr/>
        </p:nvPicPr>
        <p:blipFill>
          <a:blip r:embed="rId6">
            <a:extLst/>
          </a:blip>
          <a:srcRect l="20106" t="26824" r="58492" b="39293"/>
          <a:stretch>
            <a:fillRect/>
          </a:stretch>
        </p:blipFill>
        <p:spPr>
          <a:xfrm>
            <a:off x="251520" y="4085963"/>
            <a:ext cx="1581151" cy="1863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6" y="0"/>
                  <a:pt x="0" y="4833"/>
                  <a:pt x="0" y="10798"/>
                </a:cubicBezTo>
                <a:cubicBezTo>
                  <a:pt x="0" y="16762"/>
                  <a:pt x="4836" y="21600"/>
                  <a:pt x="10800" y="21600"/>
                </a:cubicBezTo>
                <a:cubicBezTo>
                  <a:pt x="16764" y="21600"/>
                  <a:pt x="21600" y="16762"/>
                  <a:pt x="21600" y="10798"/>
                </a:cubicBezTo>
                <a:cubicBezTo>
                  <a:pt x="21600" y="4833"/>
                  <a:pt x="16764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4" name="Imagem 29" descr="Imagem 29"/>
          <p:cNvPicPr>
            <a:picLocks noChangeAspect="1"/>
          </p:cNvPicPr>
          <p:nvPr/>
        </p:nvPicPr>
        <p:blipFill>
          <a:blip r:embed="rId7">
            <a:extLst/>
          </a:blip>
          <a:srcRect l="27940" t="2751" r="31875" b="30045"/>
          <a:stretch>
            <a:fillRect/>
          </a:stretch>
        </p:blipFill>
        <p:spPr>
          <a:xfrm>
            <a:off x="259860" y="1187624"/>
            <a:ext cx="1572817" cy="197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7" y="0"/>
                </a:moveTo>
                <a:cubicBezTo>
                  <a:pt x="4833" y="0"/>
                  <a:pt x="0" y="4834"/>
                  <a:pt x="0" y="10798"/>
                </a:cubicBezTo>
                <a:cubicBezTo>
                  <a:pt x="0" y="16762"/>
                  <a:pt x="4833" y="21600"/>
                  <a:pt x="10797" y="21600"/>
                </a:cubicBezTo>
                <a:cubicBezTo>
                  <a:pt x="16761" y="21600"/>
                  <a:pt x="21600" y="16762"/>
                  <a:pt x="21600" y="10798"/>
                </a:cubicBezTo>
                <a:cubicBezTo>
                  <a:pt x="21600" y="4834"/>
                  <a:pt x="16761" y="0"/>
                  <a:pt x="1079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5" name="CaixaDeTexto 30"/>
          <p:cNvSpPr txBox="1"/>
          <p:nvPr/>
        </p:nvSpPr>
        <p:spPr>
          <a:xfrm>
            <a:off x="1839235" y="1912904"/>
            <a:ext cx="3218002" cy="189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Madson Barreto</a:t>
            </a:r>
          </a:p>
          <a:p>
            <a:pPr>
              <a:defRPr sz="2000"/>
            </a:pPr>
            <a:r>
              <a:t>madson@librasescrita.com.br</a:t>
            </a:r>
          </a:p>
          <a:p>
            <a:pPr>
              <a:defRPr sz="2000"/>
            </a:pPr>
            <a:r>
              <a:rPr u="sng">
                <a:solidFill>
                  <a:srgbClr val="8DC765"/>
                </a:solidFill>
                <a:uFill>
                  <a:solidFill>
                    <a:srgbClr val="8DC765"/>
                  </a:solidFill>
                </a:uFill>
                <a:hlinkClick r:id="rId8" invalidUrl="" action="" tgtFrame="" tooltip="" history="1" highlightClick="0" endSnd="0"/>
              </a:rPr>
              <a:t>www.librasescrita.com.br</a:t>
            </a:r>
          </a:p>
          <a:p>
            <a:pPr>
              <a:defRPr sz="1900"/>
            </a:pPr>
            <a:r>
              <a:t>Co-fundador e Professor na Libras Escrita - Brasil</a:t>
            </a:r>
          </a:p>
        </p:txBody>
      </p:sp>
      <p:pic>
        <p:nvPicPr>
          <p:cNvPr id="226" name="Imagem 31" descr="Imagem 3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636472" y="1438999"/>
            <a:ext cx="544779" cy="41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3" descr="Picture 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399046" y="4090899"/>
            <a:ext cx="1026702" cy="831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9355" y="4757751"/>
            <a:ext cx="838201" cy="742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5099" y="4808551"/>
            <a:ext cx="78105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ítulo 1"/>
          <p:cNvSpPr txBox="1"/>
          <p:nvPr>
            <p:ph type="title"/>
          </p:nvPr>
        </p:nvSpPr>
        <p:spPr>
          <a:xfrm>
            <a:off x="1022920" y="836712"/>
            <a:ext cx="8229601" cy="1143001"/>
          </a:xfrm>
          <a:prstGeom prst="rect">
            <a:avLst/>
          </a:prstGeom>
        </p:spPr>
        <p:txBody>
          <a:bodyPr/>
          <a:lstStyle/>
          <a:p>
            <a:pPr defTabSz="576072">
              <a:defRPr b="1" sz="2016">
                <a:solidFill>
                  <a:srgbClr val="4F271C"/>
                </a:solidFill>
                <a:effectLst>
                  <a:outerShdw sx="100000" sy="100000" kx="0" ky="0" algn="b" rotWithShape="0" blurRad="32004" dist="18900" dir="5400000">
                    <a:srgbClr val="000000">
                      <a:alpha val="30000"/>
                    </a:srgbClr>
                  </a:outerShdw>
                </a:effectLst>
              </a:defRPr>
            </a:pPr>
            <a:r>
              <a:t>A VISÃO DOS SURDOS DA CIDADE DE IPIAÚ (BA, BRASIL) SOBRE O SIGNWRITING</a:t>
            </a:r>
            <a:r>
              <a:rPr b="0" sz="2394"/>
              <a:t> </a:t>
            </a:r>
            <a:br>
              <a:rPr b="0" sz="2394"/>
            </a:br>
          </a:p>
        </p:txBody>
      </p:sp>
      <p:pic>
        <p:nvPicPr>
          <p:cNvPr id="114" name="Espaço Reservado para Conteúdo 3" descr="Espaço Reservado para Conteúdo 3"/>
          <p:cNvPicPr>
            <a:picLocks noChangeAspect="1"/>
          </p:cNvPicPr>
          <p:nvPr/>
        </p:nvPicPr>
        <p:blipFill>
          <a:blip r:embed="rId4">
            <a:extLst/>
          </a:blip>
          <a:srcRect l="22902" t="27342" r="56657" b="36827"/>
          <a:stretch>
            <a:fillRect/>
          </a:stretch>
        </p:blipFill>
        <p:spPr>
          <a:xfrm>
            <a:off x="4572000" y="2052153"/>
            <a:ext cx="2071688" cy="2643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9050" cap="rnd">
            <a:solidFill>
              <a:srgbClr val="4F271C"/>
            </a:solidFill>
          </a:ln>
          <a:effectLst>
            <a:outerShdw sx="100000" sy="100000" kx="0" ky="0" algn="b" rotWithShape="0" blurRad="152400" dist="317500" dir="5400000">
              <a:srgbClr val="000000">
                <a:alpha val="15000"/>
              </a:srgbClr>
            </a:outerShdw>
          </a:effectLst>
        </p:spPr>
      </p:pic>
      <p:pic>
        <p:nvPicPr>
          <p:cNvPr id="115" name="Imagem 4" descr="Imagem 4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6876256" y="2195029"/>
            <a:ext cx="1928813" cy="2428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28575" cap="rnd">
            <a:solidFill>
              <a:srgbClr val="4F271C"/>
            </a:solidFill>
          </a:ln>
          <a:effectLst>
            <a:outerShdw sx="100000" sy="100000" kx="0" ky="0" algn="b" rotWithShape="0" blurRad="152400" dist="317500" dir="5400000">
              <a:srgbClr val="000000">
                <a:alpha val="15000"/>
              </a:srgbClr>
            </a:outerShdw>
          </a:effectLst>
        </p:spPr>
      </p:pic>
      <p:sp>
        <p:nvSpPr>
          <p:cNvPr id="116" name="CaixaDeTexto 6"/>
          <p:cNvSpPr txBox="1"/>
          <p:nvPr/>
        </p:nvSpPr>
        <p:spPr>
          <a:xfrm>
            <a:off x="2401432" y="5379908"/>
            <a:ext cx="190882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Jorgina de Cássia Tannus</a:t>
            </a:r>
          </a:p>
        </p:txBody>
      </p:sp>
      <p:sp>
        <p:nvSpPr>
          <p:cNvPr id="117" name="CaixaDeTexto 7"/>
          <p:cNvSpPr txBox="1"/>
          <p:nvPr/>
        </p:nvSpPr>
        <p:spPr>
          <a:xfrm>
            <a:off x="4918862" y="5529426"/>
            <a:ext cx="155163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 Maria Luiza Nascimento </a:t>
            </a:r>
          </a:p>
        </p:txBody>
      </p:sp>
      <p:sp>
        <p:nvSpPr>
          <p:cNvPr id="118" name="CaixaDeTexto 8"/>
          <p:cNvSpPr txBox="1"/>
          <p:nvPr/>
        </p:nvSpPr>
        <p:spPr>
          <a:xfrm>
            <a:off x="7434581" y="5435758"/>
            <a:ext cx="98013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Tatiana Coelho</a:t>
            </a:r>
          </a:p>
        </p:txBody>
      </p:sp>
      <p:pic>
        <p:nvPicPr>
          <p:cNvPr id="119" name="Imagem 11" descr="Imagem 11"/>
          <p:cNvPicPr>
            <a:picLocks noChangeAspect="1"/>
          </p:cNvPicPr>
          <p:nvPr/>
        </p:nvPicPr>
        <p:blipFill>
          <a:blip r:embed="rId6">
            <a:extLst/>
          </a:blip>
          <a:srcRect l="20106" t="26824" r="58495" b="39294"/>
          <a:stretch>
            <a:fillRect/>
          </a:stretch>
        </p:blipFill>
        <p:spPr>
          <a:xfrm>
            <a:off x="2427719" y="2266467"/>
            <a:ext cx="2000251" cy="2357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28575" cap="rnd">
            <a:solidFill>
              <a:srgbClr val="4F271C"/>
            </a:solidFill>
          </a:ln>
          <a:effectLst>
            <a:outerShdw sx="100000" sy="100000" kx="0" ky="0" algn="b" rotWithShape="0" blurRad="381000" dist="292100" dir="5400000">
              <a:srgbClr val="000000">
                <a:alpha val="22000"/>
              </a:srgbClr>
            </a:outerShdw>
          </a:effectLst>
        </p:spPr>
      </p:pic>
      <p:pic>
        <p:nvPicPr>
          <p:cNvPr id="120" name="Imagem 2" descr="Imagem 2"/>
          <p:cNvPicPr>
            <a:picLocks noChangeAspect="1"/>
          </p:cNvPicPr>
          <p:nvPr/>
        </p:nvPicPr>
        <p:blipFill>
          <a:blip r:embed="rId7">
            <a:extLst/>
          </a:blip>
          <a:srcRect l="27940" t="2751" r="31880" b="30046"/>
          <a:stretch>
            <a:fillRect/>
          </a:stretch>
        </p:blipFill>
        <p:spPr>
          <a:xfrm>
            <a:off x="323527" y="2167799"/>
            <a:ext cx="1953420" cy="2451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4"/>
                  <a:pt x="0" y="10798"/>
                </a:cubicBezTo>
                <a:cubicBezTo>
                  <a:pt x="0" y="16763"/>
                  <a:pt x="4835" y="21600"/>
                  <a:pt x="10800" y="21600"/>
                </a:cubicBezTo>
                <a:cubicBezTo>
                  <a:pt x="16765" y="21600"/>
                  <a:pt x="21600" y="16763"/>
                  <a:pt x="21600" y="10798"/>
                </a:cubicBezTo>
                <a:cubicBezTo>
                  <a:pt x="21600" y="4834"/>
                  <a:pt x="16765" y="0"/>
                  <a:pt x="10800" y="0"/>
                </a:cubicBezTo>
                <a:close/>
              </a:path>
            </a:pathLst>
          </a:custGeom>
          <a:ln w="28575" cap="rnd">
            <a:solidFill>
              <a:srgbClr val="4F271C"/>
            </a:solidFill>
          </a:ln>
          <a:effectLst>
            <a:outerShdw sx="100000" sy="100000" kx="0" ky="0" algn="b" rotWithShape="0" blurRad="381000" dist="292100" dir="5400000">
              <a:srgbClr val="000000">
                <a:alpha val="22000"/>
              </a:srgbClr>
            </a:outerShdw>
          </a:effectLst>
        </p:spPr>
      </p:pic>
      <p:sp>
        <p:nvSpPr>
          <p:cNvPr id="121" name="CaixaDeTexto 13"/>
          <p:cNvSpPr txBox="1"/>
          <p:nvPr/>
        </p:nvSpPr>
        <p:spPr>
          <a:xfrm>
            <a:off x="269647" y="5435758"/>
            <a:ext cx="190882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Madson Barreto</a:t>
            </a:r>
          </a:p>
        </p:txBody>
      </p:sp>
      <p:pic>
        <p:nvPicPr>
          <p:cNvPr id="122" name="Imagem 9" descr="Imagem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66881" y="4961852"/>
            <a:ext cx="544779" cy="41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000363" y="4781563"/>
            <a:ext cx="800101" cy="64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ítulo 1"/>
          <p:cNvSpPr txBox="1"/>
          <p:nvPr>
            <p:ph type="ctrTitle"/>
          </p:nvPr>
        </p:nvSpPr>
        <p:spPr>
          <a:xfrm>
            <a:off x="1214413" y="500041"/>
            <a:ext cx="7406642" cy="1500200"/>
          </a:xfrm>
          <a:prstGeom prst="rect">
            <a:avLst/>
          </a:prstGeom>
        </p:spPr>
        <p:txBody>
          <a:bodyPr/>
          <a:lstStyle>
            <a:lvl1pPr defTabSz="905255">
              <a:defRPr b="1" sz="3168">
                <a:effectLst>
                  <a:outerShdw sx="100000" sy="100000" kx="0" ky="0" algn="b" rotWithShape="0" blurRad="50292" dist="29700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A  VISÃO DOS SURDOS DA CIDADE DE IPIAÚ – BA (BRASIL) SOBRE O SIGNWRITING</a:t>
            </a:r>
          </a:p>
        </p:txBody>
      </p:sp>
      <p:pic>
        <p:nvPicPr>
          <p:cNvPr id="126" name="Imagem 4" descr="Imagem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4413" y="2643182"/>
            <a:ext cx="3929091" cy="2857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m 5" descr="Imagem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3503" y="3571876"/>
            <a:ext cx="3695701" cy="2772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ítulo 1"/>
          <p:cNvSpPr txBox="1"/>
          <p:nvPr>
            <p:ph type="title"/>
          </p:nvPr>
        </p:nvSpPr>
        <p:spPr>
          <a:xfrm>
            <a:off x="1435607" y="274638"/>
            <a:ext cx="7498082" cy="1143001"/>
          </a:xfrm>
          <a:prstGeom prst="rect">
            <a:avLst/>
          </a:prstGeom>
        </p:spPr>
        <p:txBody>
          <a:bodyPr/>
          <a:lstStyle>
            <a:lvl1pPr algn="ctr">
              <a:defRPr b="1" sz="2900"/>
            </a:lvl1pPr>
          </a:lstStyle>
          <a:p>
            <a:pPr/>
            <a:r>
              <a:t>CENTRO DE APOIO PEDAGÓGICO DE IPIAÚ – BA (BRASIL)</a:t>
            </a:r>
          </a:p>
        </p:txBody>
      </p:sp>
      <p:pic>
        <p:nvPicPr>
          <p:cNvPr id="130" name="Espaço Reservado para Conteúdo 3" descr="Espaço Reservado para Conteúdo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7290" y="1500174"/>
            <a:ext cx="6858049" cy="24288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31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3239" y="4071942"/>
            <a:ext cx="3071835" cy="25717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Espaço Reservado para Conteúdo 2"/>
          <p:cNvSpPr txBox="1"/>
          <p:nvPr>
            <p:ph type="body" sz="quarter" idx="1"/>
          </p:nvPr>
        </p:nvSpPr>
        <p:spPr>
          <a:xfrm>
            <a:off x="3643305" y="1857363"/>
            <a:ext cx="2714645" cy="3143274"/>
          </a:xfrm>
          <a:prstGeom prst="rect">
            <a:avLst/>
          </a:prstGeom>
        </p:spPr>
        <p:txBody>
          <a:bodyPr/>
          <a:lstStyle/>
          <a:p>
            <a:pPr marL="266456" indent="-189097" algn="ctr" defTabSz="859536">
              <a:lnSpc>
                <a:spcPct val="90000"/>
              </a:lnSpc>
              <a:spcBef>
                <a:spcPts val="500"/>
              </a:spcBef>
              <a:buSzTx/>
              <a:buFont typeface="Wingdings 2"/>
              <a:buNone/>
              <a:defRPr sz="2256"/>
            </a:pPr>
            <a:r>
              <a:t>   </a:t>
            </a:r>
            <a:r>
              <a:rPr>
                <a:solidFill>
                  <a:srgbClr val="4F271C"/>
                </a:solidFill>
              </a:rPr>
              <a:t>O trabalho do CAPI consiste no apoio pedagógico para alunos com surdez e outras deficiências, inclusos na Rede Regular de ensino</a:t>
            </a:r>
            <a:r>
              <a:rPr b="1">
                <a:solidFill>
                  <a:srgbClr val="4F271C"/>
                </a:solidFill>
              </a:rPr>
              <a:t>.</a:t>
            </a:r>
          </a:p>
        </p:txBody>
      </p:sp>
      <p:grpSp>
        <p:nvGrpSpPr>
          <p:cNvPr id="136" name="Imagem 3"/>
          <p:cNvGrpSpPr/>
          <p:nvPr/>
        </p:nvGrpSpPr>
        <p:grpSpPr>
          <a:xfrm>
            <a:off x="1285852" y="2357429"/>
            <a:ext cx="2571769" cy="1928828"/>
            <a:chOff x="0" y="0"/>
            <a:chExt cx="2571768" cy="1928826"/>
          </a:xfrm>
        </p:grpSpPr>
        <p:sp>
          <p:nvSpPr>
            <p:cNvPr id="134" name="Rectangle"/>
            <p:cNvSpPr/>
            <p:nvPr/>
          </p:nvSpPr>
          <p:spPr>
            <a:xfrm>
              <a:off x="0" y="0"/>
              <a:ext cx="2571769" cy="1928827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35" name="image14.jpeg" descr="image14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71769" cy="1928827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39" name="Imagem 4"/>
          <p:cNvGrpSpPr/>
          <p:nvPr/>
        </p:nvGrpSpPr>
        <p:grpSpPr>
          <a:xfrm>
            <a:off x="6429388" y="4732744"/>
            <a:ext cx="2452705" cy="1839529"/>
            <a:chOff x="0" y="0"/>
            <a:chExt cx="2452703" cy="1839528"/>
          </a:xfrm>
        </p:grpSpPr>
        <p:sp>
          <p:nvSpPr>
            <p:cNvPr id="137" name="Rectangle"/>
            <p:cNvSpPr/>
            <p:nvPr/>
          </p:nvSpPr>
          <p:spPr>
            <a:xfrm>
              <a:off x="0" y="0"/>
              <a:ext cx="2452704" cy="1839529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38" name="image15.jpeg" descr="image15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52704" cy="1839529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42" name="Imagem 6"/>
          <p:cNvGrpSpPr/>
          <p:nvPr/>
        </p:nvGrpSpPr>
        <p:grpSpPr>
          <a:xfrm>
            <a:off x="3857619" y="5070966"/>
            <a:ext cx="2192244" cy="1572745"/>
            <a:chOff x="0" y="0"/>
            <a:chExt cx="2192242" cy="1572744"/>
          </a:xfrm>
        </p:grpSpPr>
        <p:sp>
          <p:nvSpPr>
            <p:cNvPr id="140" name="Rectangle"/>
            <p:cNvSpPr/>
            <p:nvPr/>
          </p:nvSpPr>
          <p:spPr>
            <a:xfrm>
              <a:off x="0" y="0"/>
              <a:ext cx="2192243" cy="157274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1" name="image16.jpeg" descr="image16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92243" cy="1572745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45" name="Picture 2"/>
          <p:cNvGrpSpPr/>
          <p:nvPr/>
        </p:nvGrpSpPr>
        <p:grpSpPr>
          <a:xfrm>
            <a:off x="3929057" y="142851"/>
            <a:ext cx="2357427" cy="1650782"/>
            <a:chOff x="0" y="0"/>
            <a:chExt cx="2357426" cy="1650780"/>
          </a:xfrm>
        </p:grpSpPr>
        <p:sp>
          <p:nvSpPr>
            <p:cNvPr id="143" name="Rectangle"/>
            <p:cNvSpPr/>
            <p:nvPr/>
          </p:nvSpPr>
          <p:spPr>
            <a:xfrm>
              <a:off x="0" y="0"/>
              <a:ext cx="2357427" cy="165078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4" name="image17.jpeg" descr="image17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357427" cy="1650781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48" name="Picture 4"/>
          <p:cNvGrpSpPr/>
          <p:nvPr/>
        </p:nvGrpSpPr>
        <p:grpSpPr>
          <a:xfrm>
            <a:off x="6572263" y="2571743"/>
            <a:ext cx="2317739" cy="1738305"/>
            <a:chOff x="0" y="0"/>
            <a:chExt cx="2317737" cy="1738303"/>
          </a:xfrm>
        </p:grpSpPr>
        <p:sp>
          <p:nvSpPr>
            <p:cNvPr id="146" name="Rectangle"/>
            <p:cNvSpPr/>
            <p:nvPr/>
          </p:nvSpPr>
          <p:spPr>
            <a:xfrm>
              <a:off x="0" y="0"/>
              <a:ext cx="2317738" cy="173830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7" name="image18.jpeg" descr="image18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317738" cy="1738304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51" name="Picture 13"/>
          <p:cNvGrpSpPr/>
          <p:nvPr/>
        </p:nvGrpSpPr>
        <p:grpSpPr>
          <a:xfrm>
            <a:off x="1357290" y="357165"/>
            <a:ext cx="2324096" cy="1743074"/>
            <a:chOff x="0" y="0"/>
            <a:chExt cx="2324095" cy="1743072"/>
          </a:xfrm>
        </p:grpSpPr>
        <p:sp>
          <p:nvSpPr>
            <p:cNvPr id="149" name="Rectangle"/>
            <p:cNvSpPr/>
            <p:nvPr/>
          </p:nvSpPr>
          <p:spPr>
            <a:xfrm>
              <a:off x="0" y="0"/>
              <a:ext cx="2324096" cy="174307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50" name="image19.jpeg" descr="image19.jpe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324096" cy="1743073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54" name="Imagem 12"/>
          <p:cNvGrpSpPr/>
          <p:nvPr/>
        </p:nvGrpSpPr>
        <p:grpSpPr>
          <a:xfrm>
            <a:off x="6500826" y="285728"/>
            <a:ext cx="2428893" cy="1928827"/>
            <a:chOff x="0" y="0"/>
            <a:chExt cx="2428892" cy="1928826"/>
          </a:xfrm>
        </p:grpSpPr>
        <p:sp>
          <p:nvSpPr>
            <p:cNvPr id="152" name="Rectangle"/>
            <p:cNvSpPr/>
            <p:nvPr/>
          </p:nvSpPr>
          <p:spPr>
            <a:xfrm>
              <a:off x="0" y="0"/>
              <a:ext cx="2428893" cy="1928827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53" name="image20.jpeg" descr="image20.jpe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428893" cy="1928827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57" name="Imagem 13"/>
          <p:cNvGrpSpPr/>
          <p:nvPr/>
        </p:nvGrpSpPr>
        <p:grpSpPr>
          <a:xfrm>
            <a:off x="1142975" y="4572008"/>
            <a:ext cx="2500331" cy="1928827"/>
            <a:chOff x="0" y="0"/>
            <a:chExt cx="2500329" cy="1928826"/>
          </a:xfrm>
        </p:grpSpPr>
        <p:sp>
          <p:nvSpPr>
            <p:cNvPr id="155" name="Rectangle"/>
            <p:cNvSpPr/>
            <p:nvPr/>
          </p:nvSpPr>
          <p:spPr>
            <a:xfrm>
              <a:off x="0" y="0"/>
              <a:ext cx="2500330" cy="1928827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56" name="image21.jpeg" descr="image21.jpe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2500330" cy="1928827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whole" bldLvl="1" animBg="1" rev="0" advAuto="0" spid="142" grpId="3"/>
      <p:bldP build="whole" bldLvl="1" animBg="1" rev="0" advAuto="0" spid="1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spaço Reservado para Conteúdo 2"/>
          <p:cNvSpPr txBox="1"/>
          <p:nvPr>
            <p:ph type="body" sz="half" idx="1"/>
          </p:nvPr>
        </p:nvSpPr>
        <p:spPr>
          <a:xfrm>
            <a:off x="4357685" y="642918"/>
            <a:ext cx="4143406" cy="5715040"/>
          </a:xfrm>
          <a:prstGeom prst="rect">
            <a:avLst/>
          </a:prstGeom>
        </p:spPr>
        <p:txBody>
          <a:bodyPr/>
          <a:lstStyle/>
          <a:p>
            <a:pPr marL="283463" indent="-201168" algn="ctr">
              <a:lnSpc>
                <a:spcPct val="80000"/>
              </a:lnSpc>
              <a:buSzTx/>
              <a:buFont typeface="Wingdings 2"/>
              <a:buNone/>
              <a:defRPr sz="2900"/>
            </a:pPr>
            <a:r>
              <a:t>  </a:t>
            </a:r>
            <a:r>
              <a:rPr>
                <a:solidFill>
                  <a:srgbClr val="4F271C"/>
                </a:solidFill>
              </a:rPr>
              <a:t>Na Área de Surdez, a especificidade é a Língua Brasileira de Sinais (Libras) reconhecida pela pela Lei nº 10.436/2002, que determina que o ensino deve ser feito diretamente nesta língua ou por intermédio de um Tradutor/Intérprete, conforme o Decreto Lei 5.626/2005.</a:t>
            </a:r>
          </a:p>
        </p:txBody>
      </p:sp>
      <p:pic>
        <p:nvPicPr>
          <p:cNvPr id="160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rcRect l="71167" t="58467" r="11635" b="7666"/>
          <a:stretch>
            <a:fillRect/>
          </a:stretch>
        </p:blipFill>
        <p:spPr>
          <a:xfrm>
            <a:off x="1428728" y="357166"/>
            <a:ext cx="2857521" cy="29289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61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rcRect l="11635" t="28832" r="61080" b="49999"/>
          <a:stretch>
            <a:fillRect/>
          </a:stretch>
        </p:blipFill>
        <p:spPr>
          <a:xfrm>
            <a:off x="1428728" y="3643314"/>
            <a:ext cx="2928958" cy="29289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Espaço Reservado para Conteúdo 2"/>
          <p:cNvSpPr txBox="1"/>
          <p:nvPr>
            <p:ph type="body" sz="half" idx="1"/>
          </p:nvPr>
        </p:nvSpPr>
        <p:spPr>
          <a:xfrm>
            <a:off x="3286116" y="500041"/>
            <a:ext cx="3143273" cy="4143406"/>
          </a:xfrm>
          <a:prstGeom prst="rect">
            <a:avLst/>
          </a:prstGeom>
        </p:spPr>
        <p:txBody>
          <a:bodyPr/>
          <a:lstStyle>
            <a:lvl1pPr marL="283463" indent="-201168">
              <a:buSzTx/>
              <a:buFont typeface="Wingdings 2"/>
              <a:buNone/>
              <a:defRPr b="1" sz="2500">
                <a:solidFill>
                  <a:srgbClr val="4F271C"/>
                </a:solidFill>
              </a:defRPr>
            </a:lvl1pPr>
          </a:lstStyle>
          <a:p>
            <a:pPr/>
            <a:r>
              <a:t>   No município de Ipiaú-BA, os alunos surdos inclusos nas classes regulares de ensino são acompanhados por intérpretes em sala de aula.</a:t>
            </a:r>
          </a:p>
        </p:txBody>
      </p:sp>
      <p:pic>
        <p:nvPicPr>
          <p:cNvPr id="16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9255" y="4357694"/>
            <a:ext cx="3143273" cy="20955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1537" y="500042"/>
            <a:ext cx="2411017" cy="32146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66" name="Imagem 5" descr="Imagem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4413" y="4286255"/>
            <a:ext cx="3143274" cy="22074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67" name="Imagem 6" descr="Imagem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7949" y="1428736"/>
            <a:ext cx="2571769" cy="16430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ítulo 1"/>
          <p:cNvSpPr txBox="1"/>
          <p:nvPr>
            <p:ph type="title"/>
          </p:nvPr>
        </p:nvSpPr>
        <p:spPr>
          <a:xfrm>
            <a:off x="1435607" y="274638"/>
            <a:ext cx="7498082" cy="1082660"/>
          </a:xfrm>
          <a:prstGeom prst="rect">
            <a:avLst/>
          </a:prstGeom>
        </p:spPr>
        <p:txBody>
          <a:bodyPr/>
          <a:lstStyle>
            <a:lvl1pPr>
              <a:defRPr b="1" sz="2900"/>
            </a:lvl1pPr>
          </a:lstStyle>
          <a:p>
            <a:pPr/>
            <a:r>
              <a:t>                  ÁREA: SURDEZ</a:t>
            </a:r>
          </a:p>
        </p:txBody>
      </p:sp>
      <p:sp>
        <p:nvSpPr>
          <p:cNvPr id="170" name="Espaço Reservado para Conteúdo 2"/>
          <p:cNvSpPr txBox="1"/>
          <p:nvPr>
            <p:ph type="body" sz="quarter" idx="1"/>
          </p:nvPr>
        </p:nvSpPr>
        <p:spPr>
          <a:xfrm>
            <a:off x="1435607" y="1643049"/>
            <a:ext cx="7498082" cy="785819"/>
          </a:xfrm>
          <a:prstGeom prst="rect">
            <a:avLst/>
          </a:prstGeom>
        </p:spPr>
        <p:txBody>
          <a:bodyPr/>
          <a:lstStyle/>
          <a:p>
            <a:pPr marL="329183" indent="-255117" algn="ctr" defTabSz="822959">
              <a:lnSpc>
                <a:spcPct val="80000"/>
              </a:lnSpc>
              <a:spcBef>
                <a:spcPts val="1500"/>
              </a:spcBef>
              <a:buChar char="▪"/>
              <a:defRPr sz="2520">
                <a:solidFill>
                  <a:srgbClr val="4F271C"/>
                </a:solidFill>
              </a:defRPr>
            </a:pPr>
            <a:r>
              <a:t>Atendimento educacional especializado para o </a:t>
            </a:r>
            <a:r>
              <a:rPr>
                <a:solidFill>
                  <a:srgbClr val="FF0000"/>
                </a:solidFill>
              </a:rPr>
              <a:t>ensino de Libras (L1)</a:t>
            </a:r>
          </a:p>
        </p:txBody>
      </p:sp>
      <p:sp>
        <p:nvSpPr>
          <p:cNvPr id="171" name="Espaço Reservado para Conteúdo 2"/>
          <p:cNvSpPr txBox="1"/>
          <p:nvPr/>
        </p:nvSpPr>
        <p:spPr>
          <a:xfrm>
            <a:off x="1474447" y="3214685"/>
            <a:ext cx="7406642" cy="785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146303" indent="-113385" algn="ctr" defTabSz="36576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Char char="▪"/>
              <a:defRPr sz="1120">
                <a:solidFill>
                  <a:srgbClr val="4F271C"/>
                </a:solidFill>
              </a:defRPr>
            </a:pPr>
            <a:r>
              <a:t>Atendimento educacional especializado para o </a:t>
            </a:r>
            <a:r>
              <a:rPr>
                <a:solidFill>
                  <a:srgbClr val="FF0000"/>
                </a:solidFill>
              </a:rPr>
              <a:t>ensino em Libras</a:t>
            </a:r>
            <a:endParaRPr sz="160"/>
          </a:p>
          <a:p>
            <a:pPr marL="113385" indent="-80467" algn="ctr" defTabSz="365760">
              <a:lnSpc>
                <a:spcPct val="80000"/>
              </a:lnSpc>
              <a:spcBef>
                <a:spcPts val="200"/>
              </a:spcBef>
              <a:defRPr b="1" sz="4480">
                <a:solidFill>
                  <a:srgbClr val="FF0000"/>
                </a:solidFill>
              </a:defRPr>
            </a:pPr>
          </a:p>
        </p:txBody>
      </p:sp>
      <p:sp>
        <p:nvSpPr>
          <p:cNvPr id="172" name="Espaço Reservado para Conteúdo 2"/>
          <p:cNvSpPr txBox="1"/>
          <p:nvPr/>
        </p:nvSpPr>
        <p:spPr>
          <a:xfrm>
            <a:off x="1545885" y="5000635"/>
            <a:ext cx="7406642" cy="785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146303" indent="-113385" algn="ctr" defTabSz="36576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Char char="▪"/>
              <a:defRPr sz="1120">
                <a:solidFill>
                  <a:srgbClr val="4F271C"/>
                </a:solidFill>
              </a:defRPr>
            </a:pPr>
            <a:r>
              <a:t>Atendimento educacional especializado para o </a:t>
            </a:r>
            <a:r>
              <a:rPr>
                <a:solidFill>
                  <a:srgbClr val="FF0000"/>
                </a:solidFill>
              </a:rPr>
              <a:t>ensino de Língua Portuguesa (L2)</a:t>
            </a:r>
            <a:endParaRPr sz="4480">
              <a:solidFill>
                <a:srgbClr val="FF0000"/>
              </a:solidFill>
            </a:endParaRPr>
          </a:p>
          <a:p>
            <a:pPr marL="113385" indent="-80467" algn="ctr" defTabSz="365760">
              <a:lnSpc>
                <a:spcPct val="80000"/>
              </a:lnSpc>
              <a:spcBef>
                <a:spcPts val="200"/>
              </a:spcBef>
              <a:defRPr b="1" sz="4480">
                <a:solidFill>
                  <a:srgbClr val="FF0000"/>
                </a:solidFill>
              </a:defRPr>
            </a:pPr>
          </a:p>
        </p:txBody>
      </p:sp>
      <p:pic>
        <p:nvPicPr>
          <p:cNvPr id="173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0892" y="285728"/>
            <a:ext cx="1214447" cy="1214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ítulo 1"/>
          <p:cNvSpPr txBox="1"/>
          <p:nvPr>
            <p:ph type="title"/>
          </p:nvPr>
        </p:nvSpPr>
        <p:spPr>
          <a:xfrm>
            <a:off x="1435607" y="500042"/>
            <a:ext cx="7498082" cy="1143009"/>
          </a:xfrm>
          <a:prstGeom prst="rect">
            <a:avLst/>
          </a:prstGeom>
        </p:spPr>
        <p:txBody>
          <a:bodyPr/>
          <a:lstStyle/>
          <a:p>
            <a:pPr algn="ctr" defTabSz="841247">
              <a:defRPr b="1" sz="2576">
                <a:effectLst>
                  <a:outerShdw sx="100000" sy="100000" kx="0" ky="0" algn="b" rotWithShape="0" blurRad="46736" dist="27600" dir="5400000">
                    <a:srgbClr val="000000">
                      <a:alpha val="30000"/>
                    </a:srgbClr>
                  </a:outerShdw>
                </a:effectLst>
              </a:defRPr>
            </a:pPr>
            <a:r>
              <a:t>ATENDIMENTO PEDAGÓGICO PARA O ENSINO DE </a:t>
            </a:r>
            <a:r>
              <a:rPr sz="4324">
                <a:solidFill>
                  <a:srgbClr val="0070C0"/>
                </a:solidFill>
                <a:latin typeface="LIBRAS2002"/>
                <a:ea typeface="LIBRAS2002"/>
                <a:cs typeface="LIBRAS2002"/>
                <a:sym typeface="LIBRAS2002"/>
              </a:rPr>
              <a:t>l</a:t>
            </a:r>
            <a:r>
              <a:rPr sz="4324">
                <a:solidFill>
                  <a:srgbClr val="FF0066"/>
                </a:solidFill>
                <a:latin typeface="LIBRAS2002"/>
                <a:ea typeface="LIBRAS2002"/>
                <a:cs typeface="LIBRAS2002"/>
                <a:sym typeface="LIBRAS2002"/>
              </a:rPr>
              <a:t>i</a:t>
            </a:r>
            <a:r>
              <a:rPr sz="4324">
                <a:solidFill>
                  <a:srgbClr val="FF0000"/>
                </a:solidFill>
                <a:latin typeface="LIBRAS2002"/>
                <a:ea typeface="LIBRAS2002"/>
                <a:cs typeface="LIBRAS2002"/>
                <a:sym typeface="LIBRAS2002"/>
              </a:rPr>
              <a:t>b</a:t>
            </a:r>
            <a:r>
              <a:rPr sz="4324">
                <a:solidFill>
                  <a:srgbClr val="006600"/>
                </a:solidFill>
                <a:latin typeface="LIBRAS2002"/>
                <a:ea typeface="LIBRAS2002"/>
                <a:cs typeface="LIBRAS2002"/>
                <a:sym typeface="LIBRAS2002"/>
              </a:rPr>
              <a:t>r</a:t>
            </a:r>
            <a:r>
              <a:rPr sz="4324">
                <a:solidFill>
                  <a:srgbClr val="FFC000"/>
                </a:solidFill>
                <a:latin typeface="LIBRAS2002"/>
                <a:ea typeface="LIBRAS2002"/>
                <a:cs typeface="LIBRAS2002"/>
                <a:sym typeface="LIBRAS2002"/>
              </a:rPr>
              <a:t>a</a:t>
            </a:r>
            <a:r>
              <a:rPr sz="4324">
                <a:solidFill>
                  <a:srgbClr val="7030A0"/>
                </a:solidFill>
                <a:latin typeface="LIBRAS2002"/>
                <a:ea typeface="LIBRAS2002"/>
                <a:cs typeface="LIBRAS2002"/>
                <a:sym typeface="LIBRAS2002"/>
              </a:rPr>
              <a:t>s</a:t>
            </a:r>
          </a:p>
        </p:txBody>
      </p:sp>
      <p:sp>
        <p:nvSpPr>
          <p:cNvPr id="176" name="Espaço Reservado para Conteúdo 2"/>
          <p:cNvSpPr txBox="1"/>
          <p:nvPr>
            <p:ph type="body" sz="half" idx="1"/>
          </p:nvPr>
        </p:nvSpPr>
        <p:spPr>
          <a:xfrm>
            <a:off x="3071802" y="2071678"/>
            <a:ext cx="3357586" cy="4643471"/>
          </a:xfrm>
          <a:prstGeom prst="rect">
            <a:avLst/>
          </a:prstGeom>
        </p:spPr>
        <p:txBody>
          <a:bodyPr/>
          <a:lstStyle/>
          <a:p>
            <a:pPr marL="283463" indent="-201168" algn="ctr">
              <a:lnSpc>
                <a:spcPct val="80000"/>
              </a:lnSpc>
              <a:buSzTx/>
              <a:buFont typeface="Wingdings 2"/>
              <a:buNone/>
              <a:defRPr b="1" sz="2400">
                <a:solidFill>
                  <a:srgbClr val="4F271C"/>
                </a:solidFill>
              </a:defRPr>
            </a:pPr>
            <a:r>
              <a:t>   </a:t>
            </a:r>
            <a:r>
              <a:rPr b="0"/>
              <a:t>Consiste em aulas de Libras que favorecem o conhecimento e aquisição da língua natural do aluno com surdez, desenvolvendo assim a sua competência comunicativa e o aprendizado dos diferentes conteúdos da escola.</a:t>
            </a:r>
          </a:p>
        </p:txBody>
      </p:sp>
      <p:pic>
        <p:nvPicPr>
          <p:cNvPr id="177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34" y="2000239"/>
            <a:ext cx="2857520" cy="21431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78" name="Imagem 4" descr="Imagem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3702" y="4572008"/>
            <a:ext cx="2285985" cy="17859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79" name="Imagem 5" descr="Imagem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00826" y="1857363"/>
            <a:ext cx="2486026" cy="18645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80" name="Imagem 7" descr="Imagem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0034" y="4357694"/>
            <a:ext cx="2857520" cy="20717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olstício">
  <a:themeElements>
    <a:clrScheme name="Solstíc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00FF"/>
      </a:hlink>
      <a:folHlink>
        <a:srgbClr val="FF00FF"/>
      </a:folHlink>
    </a:clrScheme>
    <a:fontScheme name="Solstício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3137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3137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olstício">
  <a:themeElements>
    <a:clrScheme name="Solstíc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00FF"/>
      </a:hlink>
      <a:folHlink>
        <a:srgbClr val="FF00FF"/>
      </a:folHlink>
    </a:clrScheme>
    <a:fontScheme name="Solstício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43137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3137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43137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