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eorgia"/>
        <a:ea typeface="Georgia"/>
        <a:cs typeface="Georgia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6E0"/>
          </a:solidFill>
        </a:fill>
      </a:tcStyle>
    </a:wholeTbl>
    <a:band2H>
      <a:tcTxStyle b="def" i="def"/>
      <a:tcStyle>
        <a:tcBdr/>
        <a:fill>
          <a:solidFill>
            <a:srgbClr val="EBECF0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F1D6"/>
          </a:solidFill>
        </a:fill>
      </a:tcStyle>
    </a:wholeTbl>
    <a:band2H>
      <a:tcTxStyle b="def" i="def"/>
      <a:tcStyle>
        <a:tcBdr/>
        <a:fill>
          <a:solidFill>
            <a:srgbClr val="F7F8EC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4D3"/>
          </a:solidFill>
        </a:fill>
      </a:tcStyle>
    </a:wholeTbl>
    <a:band2H>
      <a:tcTxStyle b="def" i="def"/>
      <a:tcStyle>
        <a:tcBdr/>
        <a:fill>
          <a:solidFill>
            <a:srgbClr val="EDEBEA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5" name="Shape 10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ângulo retângulo 9"/>
          <p:cNvSpPr/>
          <p:nvPr/>
        </p:nvSpPr>
        <p:spPr>
          <a:xfrm>
            <a:off x="-3" y="4657797"/>
            <a:ext cx="9151090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3C4770"/>
              </a:gs>
              <a:gs pos="55000">
                <a:srgbClr val="7F8AB8"/>
              </a:gs>
              <a:gs pos="100000">
                <a:srgbClr val="3C4770"/>
              </a:gs>
            </a:gsLst>
            <a:lin ang="30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" name="Title Text"/>
          <p:cNvSpPr txBox="1"/>
          <p:nvPr>
            <p:ph type="title"/>
          </p:nvPr>
        </p:nvSpPr>
        <p:spPr>
          <a:xfrm>
            <a:off x="685800" y="1752600"/>
            <a:ext cx="7772400" cy="1829762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7" name="Body Level One…"/>
          <p:cNvSpPr txBox="1"/>
          <p:nvPr>
            <p:ph type="body" sz="quarter" idx="1"/>
          </p:nvPr>
        </p:nvSpPr>
        <p:spPr>
          <a:xfrm>
            <a:off x="685800" y="3611607"/>
            <a:ext cx="7772400" cy="1199705"/>
          </a:xfrm>
          <a:prstGeom prst="rect">
            <a:avLst/>
          </a:prstGeom>
        </p:spPr>
        <p:txBody>
          <a:bodyPr/>
          <a:lstStyle>
            <a:lvl1pPr marL="0" marR="64007" indent="0" algn="r">
              <a:buClrTx/>
              <a:buSzTx/>
              <a:buNone/>
              <a:defRPr>
                <a:solidFill>
                  <a:srgbClr val="464653"/>
                </a:solidFill>
              </a:defRPr>
            </a:lvl1pPr>
            <a:lvl2pPr marL="0" marR="64007" indent="457200" algn="r">
              <a:buClrTx/>
              <a:buSzTx/>
              <a:buNone/>
              <a:defRPr>
                <a:solidFill>
                  <a:srgbClr val="464653"/>
                </a:solidFill>
              </a:defRPr>
            </a:lvl2pPr>
            <a:lvl3pPr marL="0" marR="64007" indent="914400" algn="r">
              <a:buClrTx/>
              <a:buSzTx/>
              <a:buNone/>
              <a:defRPr>
                <a:solidFill>
                  <a:srgbClr val="464653"/>
                </a:solidFill>
              </a:defRPr>
            </a:lvl3pPr>
            <a:lvl4pPr marL="0" marR="64007" indent="1371600" algn="r">
              <a:buClrTx/>
              <a:buSzTx/>
              <a:buNone/>
              <a:defRPr>
                <a:solidFill>
                  <a:srgbClr val="464653"/>
                </a:solidFill>
              </a:defRPr>
            </a:lvl4pPr>
            <a:lvl5pPr marL="0" marR="64007" indent="1828800" algn="r">
              <a:buClrTx/>
              <a:buSzTx/>
              <a:buNone/>
              <a:defRPr>
                <a:solidFill>
                  <a:srgbClr val="4646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22" name="Grupo 1"/>
          <p:cNvGrpSpPr/>
          <p:nvPr/>
        </p:nvGrpSpPr>
        <p:grpSpPr>
          <a:xfrm>
            <a:off x="-3765" y="4953000"/>
            <a:ext cx="9147766" cy="1912088"/>
            <a:chOff x="0" y="0"/>
            <a:chExt cx="9147764" cy="1912087"/>
          </a:xfrm>
        </p:grpSpPr>
        <p:sp>
          <p:nvSpPr>
            <p:cNvPr id="18" name="Forma livre 6"/>
            <p:cNvSpPr/>
            <p:nvPr/>
          </p:nvSpPr>
          <p:spPr>
            <a:xfrm>
              <a:off x="1691278" y="-1"/>
              <a:ext cx="7456487" cy="488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28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2B6CB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" name="Forma livre 7"/>
            <p:cNvSpPr/>
            <p:nvPr/>
          </p:nvSpPr>
          <p:spPr>
            <a:xfrm>
              <a:off x="39207" y="284744"/>
              <a:ext cx="9108558" cy="78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0" y="0"/>
                  </a:lnTo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" name="Forma livre 10"/>
            <p:cNvSpPr/>
            <p:nvPr/>
          </p:nvSpPr>
          <p:spPr>
            <a:xfrm>
              <a:off x="3764" y="47978"/>
              <a:ext cx="9144002" cy="1864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91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" name="Conector reto 11"/>
            <p:cNvSpPr/>
            <p:nvPr/>
          </p:nvSpPr>
          <p:spPr>
            <a:xfrm>
              <a:off x="0" y="44671"/>
              <a:ext cx="9147766" cy="790302"/>
            </a:xfrm>
            <a:prstGeom prst="line">
              <a:avLst/>
            </a:prstGeom>
            <a:noFill/>
            <a:ln w="12065" cap="flat">
              <a:solidFill>
                <a:srgbClr val="7A80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beçalho da Seção">
    <p:bg>
      <p:bgPr>
        <a:gradFill flip="none" rotWithShape="1">
          <a:gsLst>
            <a:gs pos="0">
              <a:srgbClr val="B1B1B1"/>
            </a:gs>
            <a:gs pos="40000">
              <a:srgbClr val="9E9E9E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xfrm>
            <a:off x="722376" y="1059711"/>
            <a:ext cx="7772401" cy="1828801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solidFill>
                  <a:srgbClr val="DDE9E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922712" y="2931711"/>
            <a:ext cx="4572001" cy="145488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300">
                <a:solidFill>
                  <a:srgbClr val="FFFFFF"/>
                </a:solidFill>
              </a:defRPr>
            </a:lvl1pPr>
            <a:lvl2pPr marL="0" indent="393191">
              <a:buClrTx/>
              <a:buSzTx/>
              <a:buNone/>
              <a:defRPr sz="2300">
                <a:solidFill>
                  <a:srgbClr val="FFFFFF"/>
                </a:solidFill>
              </a:defRPr>
            </a:lvl2pPr>
            <a:lvl3pPr marL="0" indent="630936">
              <a:buClrTx/>
              <a:buSzTx/>
              <a:buNone/>
              <a:defRPr sz="2300">
                <a:solidFill>
                  <a:srgbClr val="FFFFFF"/>
                </a:solidFill>
              </a:defRPr>
            </a:lvl3pPr>
            <a:lvl4pPr marL="0" indent="914400">
              <a:buClrTx/>
              <a:buSzTx/>
              <a:buNone/>
              <a:defRPr sz="2300">
                <a:solidFill>
                  <a:srgbClr val="FFFFFF"/>
                </a:solidFill>
              </a:defRPr>
            </a:lvl4pPr>
            <a:lvl5pPr marL="0" indent="1143000">
              <a:buClrTx/>
              <a:buSzTx/>
              <a:buNone/>
              <a:defRPr sz="23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Divisa 6"/>
          <p:cNvSpPr/>
          <p:nvPr/>
        </p:nvSpPr>
        <p:spPr>
          <a:xfrm>
            <a:off x="3636679" y="3005471"/>
            <a:ext cx="182881" cy="228601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565F86"/>
              </a:gs>
              <a:gs pos="72000">
                <a:srgbClr val="818BB6"/>
              </a:gs>
              <a:gs pos="100000">
                <a:srgbClr val="9DA4C3"/>
              </a:gs>
            </a:gsLst>
            <a:lin ang="16200000"/>
          </a:gradFill>
          <a:ln w="3175" cap="rnd">
            <a:solidFill>
              <a:srgbClr val="535A77"/>
            </a:solidFill>
          </a:ln>
          <a:effectLst>
            <a:outerShdw sx="100000" sy="100000" kx="0" ky="0" algn="b" rotWithShape="0" blurRad="50800" dist="25400" dir="5400000">
              <a:srgbClr val="000000">
                <a:alpha val="46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" name="Divisa 7"/>
          <p:cNvSpPr/>
          <p:nvPr/>
        </p:nvSpPr>
        <p:spPr>
          <a:xfrm>
            <a:off x="3450263" y="3005471"/>
            <a:ext cx="182881" cy="228601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565F86"/>
              </a:gs>
              <a:gs pos="72000">
                <a:srgbClr val="818BB6"/>
              </a:gs>
              <a:gs pos="100000">
                <a:srgbClr val="9DA4C3"/>
              </a:gs>
            </a:gsLst>
            <a:lin ang="16200000"/>
          </a:gradFill>
          <a:ln w="3175" cap="rnd">
            <a:solidFill>
              <a:srgbClr val="535A77"/>
            </a:solidFill>
          </a:ln>
          <a:effectLst>
            <a:outerShdw sx="100000" sy="100000" kx="0" ky="0" algn="b" rotWithShape="0" blurRad="50800" dist="25400" dir="5400000">
              <a:srgbClr val="000000">
                <a:alpha val="46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as Partes de Conteúdo">
    <p:bg>
      <p:bgPr>
        <a:gradFill flip="none" rotWithShape="1">
          <a:gsLst>
            <a:gs pos="0">
              <a:srgbClr val="B1B1B1"/>
            </a:gs>
            <a:gs pos="40000">
              <a:srgbClr val="9E9E9E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Body Level One…"/>
          <p:cNvSpPr txBox="1"/>
          <p:nvPr>
            <p:ph type="body" sz="half" idx="1"/>
          </p:nvPr>
        </p:nvSpPr>
        <p:spPr>
          <a:xfrm>
            <a:off x="457200" y="1481327"/>
            <a:ext cx="4038600" cy="45259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 marL="659891" indent="-266700">
              <a:defRPr sz="2800">
                <a:solidFill>
                  <a:srgbClr val="FFFFFF"/>
                </a:solidFill>
              </a:defRPr>
            </a:lvl2pPr>
            <a:lvl3pPr marL="950975" indent="-320039">
              <a:defRPr sz="2800">
                <a:solidFill>
                  <a:srgbClr val="FFFFFF"/>
                </a:solidFill>
              </a:defRPr>
            </a:lvl3pPr>
            <a:lvl4pPr marL="1270000" indent="-355600">
              <a:defRPr sz="2800">
                <a:solidFill>
                  <a:srgbClr val="FFFFFF"/>
                </a:solidFill>
              </a:defRPr>
            </a:lvl4pPr>
            <a:lvl5pPr marL="1498600" indent="-355600"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ação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0" name="Body Level One…"/>
          <p:cNvSpPr txBox="1"/>
          <p:nvPr>
            <p:ph type="body" sz="quarter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>
              <a:buClrTx/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393191">
              <a:buClrTx/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630936">
              <a:buClrTx/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914400">
              <a:buClrTx/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143000">
              <a:buClrTx/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Espaço Reservado para Texto 3"/>
          <p:cNvSpPr/>
          <p:nvPr>
            <p:ph type="body" sz="quarter" idx="21"/>
          </p:nvPr>
        </p:nvSpPr>
        <p:spPr>
          <a:xfrm>
            <a:off x="4645026" y="5410200"/>
            <a:ext cx="4041776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marL="0" indent="0">
              <a:buClrTx/>
              <a:buSzTx/>
              <a:buNone/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mente título">
    <p:bg>
      <p:bgPr>
        <a:gradFill flip="none" rotWithShape="1">
          <a:gsLst>
            <a:gs pos="0">
              <a:srgbClr val="B1B1B1"/>
            </a:gs>
            <a:gs pos="40000">
              <a:srgbClr val="9E9E9E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údo com Legenda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anchor="t"/>
          <a:lstStyle>
            <a:lvl1pPr algn="r">
              <a:defRPr b="0" sz="2500">
                <a:solidFill>
                  <a:schemeClr val="accent1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4419600" y="5355101"/>
            <a:ext cx="3974592" cy="914401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None/>
              <a:defRPr sz="1600"/>
            </a:lvl1pPr>
            <a:lvl2pPr marL="0" indent="393191" algn="r">
              <a:buClrTx/>
              <a:buSzTx/>
              <a:buNone/>
              <a:defRPr sz="1600"/>
            </a:lvl2pPr>
            <a:lvl3pPr marL="0" indent="630936" algn="r">
              <a:buClrTx/>
              <a:buSzTx/>
              <a:buNone/>
              <a:defRPr sz="1600"/>
            </a:lvl3pPr>
            <a:lvl4pPr marL="0" indent="914400" algn="r">
              <a:buClrTx/>
              <a:buSzTx/>
              <a:buNone/>
              <a:defRPr sz="1600"/>
            </a:lvl4pPr>
            <a:lvl5pPr marL="0" indent="1143000" algn="r"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m com Legenda">
    <p:bg>
      <p:bgPr>
        <a:gradFill flip="none" rotWithShape="1">
          <a:gsLst>
            <a:gs pos="0">
              <a:srgbClr val="B1B1B1"/>
            </a:gs>
            <a:gs pos="40000">
              <a:srgbClr val="9E9E9E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141231" y="5443401"/>
            <a:ext cx="7162801" cy="648233"/>
          </a:xfrm>
          <a:prstGeom prst="rect">
            <a:avLst/>
          </a:prstGeom>
        </p:spPr>
        <p:txBody>
          <a:bodyPr lIns="0" tIns="0" rIns="0" bIns="0"/>
          <a:lstStyle>
            <a:lvl1pPr marL="0" marR="18288" indent="0" algn="r">
              <a:buClrTx/>
              <a:buSzTx/>
              <a:buNone/>
              <a:defRPr sz="1400">
                <a:solidFill>
                  <a:srgbClr val="FFFFFF"/>
                </a:solidFill>
              </a:defRPr>
            </a:lvl1pPr>
            <a:lvl2pPr marL="659891" marR="18288" indent="-266700" algn="r">
              <a:buClrTx/>
              <a:defRPr sz="1400">
                <a:solidFill>
                  <a:srgbClr val="FFFFFF"/>
                </a:solidFill>
              </a:defRPr>
            </a:lvl2pPr>
            <a:lvl3pPr marL="950975" marR="18288" indent="-320039" algn="r">
              <a:buClrTx/>
              <a:defRPr sz="1400">
                <a:solidFill>
                  <a:srgbClr val="FFFFFF"/>
                </a:solidFill>
              </a:defRPr>
            </a:lvl3pPr>
            <a:lvl4pPr marL="1270000" marR="18288" indent="-355600" algn="r">
              <a:buClrTx/>
              <a:defRPr sz="1400">
                <a:solidFill>
                  <a:srgbClr val="FFFFFF"/>
                </a:solidFill>
              </a:defRPr>
            </a:lvl4pPr>
            <a:lvl5pPr marL="1498600" marR="18288" indent="-355600" algn="r">
              <a:buClrTx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Espaço Reservado para Imagem 2"/>
          <p:cNvSpPr/>
          <p:nvPr>
            <p:ph type="pic" idx="21"/>
          </p:nvPr>
        </p:nvSpPr>
        <p:spPr>
          <a:xfrm>
            <a:off x="228600" y="189967"/>
            <a:ext cx="8686800" cy="4389122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5" name="Title Text"/>
          <p:cNvSpPr txBox="1"/>
          <p:nvPr>
            <p:ph type="title"/>
          </p:nvPr>
        </p:nvSpPr>
        <p:spPr>
          <a:xfrm>
            <a:off x="228600" y="4865122"/>
            <a:ext cx="8075432" cy="562673"/>
          </a:xfrm>
          <a:prstGeom prst="rect">
            <a:avLst/>
          </a:prstGeom>
        </p:spPr>
        <p:txBody>
          <a:bodyPr anchor="t"/>
          <a:lstStyle>
            <a:lvl1pPr algn="r">
              <a:defRPr b="0" sz="3000">
                <a:solidFill>
                  <a:schemeClr val="accent1"/>
                </a:solidFill>
                <a:effectLst>
                  <a:outerShdw sx="100000" sy="100000" kx="0" ky="0" algn="b" rotWithShape="0" blurRad="50800" dist="25000" dir="5400000">
                    <a:srgbClr val="000000">
                      <a:alpha val="45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" name="Divisa 11"/>
          <p:cNvSpPr/>
          <p:nvPr/>
        </p:nvSpPr>
        <p:spPr>
          <a:xfrm>
            <a:off x="8664112" y="4988440"/>
            <a:ext cx="182881" cy="228601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565F86"/>
              </a:gs>
              <a:gs pos="72000">
                <a:srgbClr val="818BB6"/>
              </a:gs>
              <a:gs pos="100000">
                <a:srgbClr val="9DA4C3"/>
              </a:gs>
            </a:gsLst>
            <a:lin ang="16200000"/>
          </a:gradFill>
          <a:ln w="3175" cap="rnd">
            <a:solidFill>
              <a:srgbClr val="535A77"/>
            </a:solidFill>
          </a:ln>
          <a:effectLst>
            <a:outerShdw sx="100000" sy="100000" kx="0" ky="0" algn="b" rotWithShape="0" blurRad="50800" dist="25400" dir="5400000">
              <a:srgbClr val="000000">
                <a:alpha val="46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" name="Divisa 12"/>
          <p:cNvSpPr/>
          <p:nvPr/>
        </p:nvSpPr>
        <p:spPr>
          <a:xfrm>
            <a:off x="8477695" y="4988440"/>
            <a:ext cx="182881" cy="228601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565F86"/>
              </a:gs>
              <a:gs pos="72000">
                <a:srgbClr val="818BB6"/>
              </a:gs>
              <a:gs pos="100000">
                <a:srgbClr val="9DA4C3"/>
              </a:gs>
            </a:gsLst>
            <a:lin ang="16200000"/>
          </a:gradFill>
          <a:ln w="3175" cap="rnd">
            <a:solidFill>
              <a:srgbClr val="535A77"/>
            </a:solidFill>
          </a:ln>
          <a:effectLst>
            <a:outerShdw sx="100000" sy="100000" kx="0" ky="0" algn="b" rotWithShape="0" blurRad="50800" dist="25400" dir="5400000">
              <a:srgbClr val="000000">
                <a:alpha val="46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2"/>
          <p:cNvSpPr/>
          <p:nvPr/>
        </p:nvSpPr>
        <p:spPr>
          <a:xfrm>
            <a:off x="499272" y="5944935"/>
            <a:ext cx="4940625" cy="921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B2B6CB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Forma livre 11"/>
          <p:cNvSpPr/>
          <p:nvPr/>
        </p:nvSpPr>
        <p:spPr>
          <a:xfrm>
            <a:off x="485716" y="5939010"/>
            <a:ext cx="3690452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Triângulo retângulo 13"/>
          <p:cNvSpPr/>
          <p:nvPr/>
        </p:nvSpPr>
        <p:spPr>
          <a:xfrm>
            <a:off x="-6043" y="5791253"/>
            <a:ext cx="3402316" cy="108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Conector reto 14"/>
          <p:cNvSpPr/>
          <p:nvPr/>
        </p:nvSpPr>
        <p:spPr>
          <a:xfrm>
            <a:off x="-9238" y="5787737"/>
            <a:ext cx="3405510" cy="1084384"/>
          </a:xfrm>
          <a:prstGeom prst="line">
            <a:avLst/>
          </a:prstGeom>
          <a:ln w="12065">
            <a:solidFill>
              <a:srgbClr val="7A809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457200" y="1481327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8776373" y="6541929"/>
            <a:ext cx="236660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464653"/>
          </a:solidFill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464653"/>
          </a:solidFill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464653"/>
          </a:solidFill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464653"/>
          </a:solidFill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464653"/>
          </a:solidFill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464653"/>
          </a:solidFill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464653"/>
          </a:solidFill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464653"/>
          </a:solidFill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464653"/>
          </a:solidFill>
          <a:effectLst>
            <a:outerShdw sx="100000" sy="100000" kx="0" ky="0" algn="b" rotWithShape="0" blurRad="38100" dist="25400" dir="5400000">
              <a:srgbClr val="000000">
                <a:alpha val="25000"/>
              </a:srgbClr>
            </a:outerShdw>
          </a:effectLst>
          <a:uFillTx/>
          <a:latin typeface="Georgia"/>
          <a:ea typeface="Georgia"/>
          <a:cs typeface="Georgia"/>
          <a:sym typeface="Georgia"/>
        </a:defRPr>
      </a:lvl9pPr>
    </p:titleStyle>
    <p:bodyStyle>
      <a:lvl1pPr marL="365759" marR="0" indent="-256031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68000"/>
        <a:buFontTx/>
        <a:buChar char="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661548" marR="0" indent="-26835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924850" marR="0" indent="-293914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1239252" marR="0" indent="-32485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14859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17145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◾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1985962" marR="0" indent="-38576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◾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2214562" marR="0" indent="-38576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◾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2443162" marR="0" indent="-38576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◾"/>
        <a:tabLst/>
        <a:defRPr b="0" baseline="0" cap="none" i="0" spc="0" strike="noStrike" sz="2700" u="none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brasescrita.com.br/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ítulo 3"/>
          <p:cNvSpPr txBox="1"/>
          <p:nvPr>
            <p:ph type="ctrTitle"/>
          </p:nvPr>
        </p:nvSpPr>
        <p:spPr>
          <a:xfrm>
            <a:off x="571471" y="189987"/>
            <a:ext cx="8286810" cy="1596626"/>
          </a:xfrm>
          <a:prstGeom prst="rect">
            <a:avLst/>
          </a:prstGeom>
        </p:spPr>
        <p:txBody>
          <a:bodyPr/>
          <a:lstStyle/>
          <a:p>
            <a:pPr algn="ctr" defTabSz="630936">
              <a:defRPr sz="1656">
                <a:effectLst>
                  <a:outerShdw sx="100000" sy="100000" kx="0" ky="0" algn="b" rotWithShape="0" blurRad="26289" dist="17526" dir="5400000">
                    <a:srgbClr val="000000">
                      <a:alpha val="25000"/>
                    </a:srgbClr>
                  </a:outerShdw>
                </a:effectLst>
              </a:defRPr>
            </a:pPr>
            <a:br/>
            <a:r>
              <a:rPr sz="2208"/>
              <a:t>​</a:t>
            </a:r>
            <a:br>
              <a:rPr sz="2208"/>
            </a:br>
            <a:r>
              <a:rPr sz="2208"/>
              <a:t>Teaching and Learning SignWriting in an Online Course: the Experience of the Teacher and the Students</a:t>
            </a:r>
            <a:br>
              <a:rPr sz="2208"/>
            </a:br>
          </a:p>
        </p:txBody>
      </p:sp>
      <p:sp>
        <p:nvSpPr>
          <p:cNvPr id="108" name="Subtítulo 4"/>
          <p:cNvSpPr txBox="1"/>
          <p:nvPr>
            <p:ph type="subTitle" sz="half" idx="1"/>
          </p:nvPr>
        </p:nvSpPr>
        <p:spPr>
          <a:xfrm>
            <a:off x="-252536" y="2018556"/>
            <a:ext cx="7772401" cy="2356739"/>
          </a:xfrm>
          <a:prstGeom prst="rect">
            <a:avLst/>
          </a:prstGeom>
        </p:spPr>
        <p:txBody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t>Madson Barros Barreto</a:t>
            </a:r>
          </a:p>
          <a:p>
            <a:pPr>
              <a:defRPr sz="2000">
                <a:solidFill>
                  <a:srgbClr val="000000"/>
                </a:solidFill>
              </a:defRPr>
            </a:pPr>
          </a:p>
          <a:p>
            <a:pPr>
              <a:defRPr sz="2000">
                <a:solidFill>
                  <a:srgbClr val="000000"/>
                </a:solidFill>
              </a:defRPr>
            </a:pPr>
          </a:p>
          <a:p>
            <a:pPr>
              <a:defRPr sz="2000">
                <a:solidFill>
                  <a:srgbClr val="000000"/>
                </a:solidFill>
              </a:defRPr>
            </a:pPr>
            <a:r>
              <a:t>Silvana Langhi Pellin Pereira</a:t>
            </a:r>
          </a:p>
          <a:p>
            <a:pPr>
              <a:defRPr sz="2000">
                <a:solidFill>
                  <a:srgbClr val="000000"/>
                </a:solidFill>
              </a:defRPr>
            </a:pPr>
          </a:p>
          <a:p>
            <a:pPr>
              <a:defRPr sz="2000">
                <a:solidFill>
                  <a:srgbClr val="000000"/>
                </a:solidFill>
              </a:defRPr>
            </a:pPr>
          </a:p>
          <a:p>
            <a:pPr>
              <a:defRPr sz="2000">
                <a:solidFill>
                  <a:srgbClr val="000000"/>
                </a:solidFill>
              </a:defRPr>
            </a:pPr>
            <a:r>
              <a:t>Eva dos Reis Araújo Barbosa</a:t>
            </a:r>
          </a:p>
        </p:txBody>
      </p:sp>
      <p:pic>
        <p:nvPicPr>
          <p:cNvPr id="109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6336" y="3931518"/>
            <a:ext cx="952501" cy="1009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m 2" descr="Imagem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1789" y="2850257"/>
            <a:ext cx="628651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m 5" descr="Imagem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88825" y="1948289"/>
            <a:ext cx="721614" cy="5436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1680" y="332656"/>
            <a:ext cx="6109876" cy="6210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4. Conteúdos Bônus</a:t>
            </a:r>
          </a:p>
        </p:txBody>
      </p:sp>
      <p:sp>
        <p:nvSpPr>
          <p:cNvPr id="142" name="Espaço Reservado para Conteúdo 3"/>
          <p:cNvSpPr txBox="1"/>
          <p:nvPr>
            <p:ph type="body" idx="1"/>
          </p:nvPr>
        </p:nvSpPr>
        <p:spPr>
          <a:xfrm>
            <a:off x="457200" y="1785926"/>
            <a:ext cx="8043889" cy="4000529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anchor="t"/>
          <a:lstStyle/>
          <a:p>
            <a:pPr marL="365759" indent="-256031" algn="just">
              <a:buClr>
                <a:schemeClr val="accent1"/>
              </a:buClr>
              <a:buSzPct val="68000"/>
              <a:buChar char=""/>
              <a:defRPr sz="3200">
                <a:solidFill>
                  <a:srgbClr val="000000"/>
                </a:solidFill>
              </a:defRPr>
            </a:pPr>
            <a:r>
              <a:t>Ensino da escrita do SW no computador usando o </a:t>
            </a:r>
            <a:r>
              <a:rPr i="1"/>
              <a:t>SignPuddle 2.0 </a:t>
            </a:r>
            <a:r>
              <a:t>(SLEVINSKI, 2012);</a:t>
            </a:r>
          </a:p>
          <a:p>
            <a:pPr marL="256031" indent="-146304" algn="just">
              <a:defRPr sz="3200">
                <a:solidFill>
                  <a:srgbClr val="000000"/>
                </a:solidFill>
              </a:defRPr>
            </a:pPr>
          </a:p>
          <a:p>
            <a:pPr marL="365759" indent="-256031" algn="just">
              <a:buClr>
                <a:schemeClr val="accent1"/>
              </a:buClr>
              <a:buSzPct val="68000"/>
              <a:buChar char=""/>
              <a:defRPr sz="3200">
                <a:solidFill>
                  <a:srgbClr val="000000"/>
                </a:solidFill>
              </a:defRPr>
            </a:pPr>
            <a:r>
              <a:t> Diversas aulas e entrevistas com profissionais e pesquisadores da área de Libras, sobre o </a:t>
            </a:r>
            <a:r>
              <a:rPr i="1"/>
              <a:t>SW</a:t>
            </a:r>
            <a:r>
              <a:t>, tópicos da linguística da Libras e temas afins.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ítulo 1"/>
          <p:cNvSpPr txBox="1"/>
          <p:nvPr>
            <p:ph type="ctrTitle"/>
          </p:nvPr>
        </p:nvSpPr>
        <p:spPr>
          <a:xfrm>
            <a:off x="857224" y="1142984"/>
            <a:ext cx="7772401" cy="182976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5. Construção do aprendizado</a:t>
            </a:r>
          </a:p>
        </p:txBody>
      </p:sp>
      <p:sp>
        <p:nvSpPr>
          <p:cNvPr id="145" name="Subtítulo 2"/>
          <p:cNvSpPr txBox="1"/>
          <p:nvPr>
            <p:ph type="subTitle" sz="quarter" idx="1"/>
          </p:nvPr>
        </p:nvSpPr>
        <p:spPr>
          <a:xfrm>
            <a:off x="685800" y="3611607"/>
            <a:ext cx="7772400" cy="11997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ítulo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5. Construção do aprendizado</a:t>
            </a:r>
          </a:p>
        </p:txBody>
      </p:sp>
      <p:sp>
        <p:nvSpPr>
          <p:cNvPr id="148" name="Espaço Reservado para Conteúdo 5"/>
          <p:cNvSpPr txBox="1"/>
          <p:nvPr>
            <p:ph type="body" idx="1"/>
          </p:nvPr>
        </p:nvSpPr>
        <p:spPr>
          <a:xfrm>
            <a:off x="457200" y="2564903"/>
            <a:ext cx="8115328" cy="450059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anchor="t"/>
          <a:lstStyle/>
          <a:p>
            <a:pPr marL="365759" indent="-256031" algn="just">
              <a:buClr>
                <a:schemeClr val="accent1"/>
              </a:buClr>
              <a:buSzPct val="68000"/>
              <a:buChar char=""/>
              <a:defRPr sz="2800">
                <a:solidFill>
                  <a:srgbClr val="000000"/>
                </a:solidFill>
              </a:defRPr>
            </a:pPr>
            <a:r>
              <a:t>As alunas já conheciam o SW antes de iniciarem o curso, porém não possuíam domínio deste sistema de escrita. </a:t>
            </a:r>
          </a:p>
          <a:p>
            <a:pPr marL="365759" indent="-256031" algn="just">
              <a:buClr>
                <a:schemeClr val="accent1"/>
              </a:buClr>
              <a:buSzPct val="68000"/>
              <a:buChar char=""/>
              <a:defRPr sz="2800">
                <a:solidFill>
                  <a:srgbClr val="000000"/>
                </a:solidFill>
              </a:defRPr>
            </a:pPr>
          </a:p>
          <a:p>
            <a:pPr marL="365759" indent="-256031" algn="just">
              <a:buClr>
                <a:schemeClr val="accent1"/>
              </a:buClr>
              <a:buSzPct val="68000"/>
              <a:buChar char=""/>
              <a:defRPr sz="2800">
                <a:solidFill>
                  <a:srgbClr val="000000"/>
                </a:solidFill>
              </a:defRPr>
            </a:pPr>
            <a:r>
              <a:t>Primeiro contato de ambas através das obras de Capovilla, Raphael &amp; Luz (2001) e de Barreto &amp; Barreto (2012).</a:t>
            </a:r>
          </a:p>
        </p:txBody>
      </p:sp>
      <p:grpSp>
        <p:nvGrpSpPr>
          <p:cNvPr id="151" name="Espaço Reservado para Conteúdo 3"/>
          <p:cNvGrpSpPr/>
          <p:nvPr/>
        </p:nvGrpSpPr>
        <p:grpSpPr>
          <a:xfrm>
            <a:off x="179511" y="1000358"/>
            <a:ext cx="8416460" cy="1420531"/>
            <a:chOff x="0" y="0"/>
            <a:chExt cx="8416458" cy="1420530"/>
          </a:xfrm>
        </p:grpSpPr>
        <p:sp>
          <p:nvSpPr>
            <p:cNvPr id="149" name="Rectangle"/>
            <p:cNvSpPr/>
            <p:nvPr/>
          </p:nvSpPr>
          <p:spPr>
            <a:xfrm>
              <a:off x="-1" y="-1"/>
              <a:ext cx="8416460" cy="1420532"/>
            </a:xfrm>
            <a:prstGeom prst="rect">
              <a:avLst/>
            </a:prstGeom>
            <a:noFill/>
            <a:ln w="9652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spcBef>
                  <a:spcPts val="400"/>
                </a:spcBef>
                <a:defRPr sz="2400"/>
              </a:pPr>
            </a:p>
          </p:txBody>
        </p:sp>
        <p:sp>
          <p:nvSpPr>
            <p:cNvPr id="150" name="Depoimentos das alunas Silvana Pereira e…"/>
            <p:cNvSpPr txBox="1"/>
            <p:nvPr/>
          </p:nvSpPr>
          <p:spPr>
            <a:xfrm>
              <a:off x="141985" y="4825"/>
              <a:ext cx="8223928" cy="1410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/>
            <a:p>
              <a:pPr algn="r">
                <a:spcBef>
                  <a:spcPts val="400"/>
                </a:spcBef>
                <a:defRPr sz="2400"/>
              </a:pPr>
              <a:r>
                <a:t>Depoimentos das alunas Silvana Pereira e</a:t>
              </a:r>
              <a:endParaRPr>
                <a:solidFill>
                  <a:srgbClr val="FFFFFF"/>
                </a:solidFill>
              </a:endParaRPr>
            </a:p>
            <a:p>
              <a:pPr algn="r">
                <a:spcBef>
                  <a:spcPts val="400"/>
                </a:spcBef>
                <a:defRPr sz="2400"/>
              </a:pPr>
              <a:r>
                <a:t>Eva dos Reis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5.1 Apontamentos das alunas</a:t>
            </a:r>
          </a:p>
        </p:txBody>
      </p:sp>
      <p:sp>
        <p:nvSpPr>
          <p:cNvPr id="154" name="Espaço Reservado para Conteúdo 4"/>
          <p:cNvSpPr txBox="1"/>
          <p:nvPr>
            <p:ph type="body" idx="1"/>
          </p:nvPr>
        </p:nvSpPr>
        <p:spPr>
          <a:xfrm>
            <a:off x="428596" y="1357298"/>
            <a:ext cx="8429684" cy="5286412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anchor="t"/>
          <a:lstStyle/>
          <a:p>
            <a:pPr marL="256031" indent="-146304" algn="just">
              <a:lnSpc>
                <a:spcPct val="80000"/>
              </a:lnSpc>
              <a:defRPr sz="2000">
                <a:solidFill>
                  <a:srgbClr val="000000"/>
                </a:solidFill>
              </a:defRPr>
            </a:pPr>
          </a:p>
          <a:p>
            <a:pPr marL="365759" indent="-256031" algn="just">
              <a:lnSpc>
                <a:spcPct val="80000"/>
              </a:lnSpc>
              <a:buClr>
                <a:schemeClr val="accent1"/>
              </a:buClr>
              <a:buSzPct val="68000"/>
              <a:buChar char=""/>
              <a:defRPr sz="2000">
                <a:solidFill>
                  <a:srgbClr val="000000"/>
                </a:solidFill>
              </a:defRPr>
            </a:pPr>
            <a:r>
              <a:t> (1) metodologia e didática de ensino facilitadoras do aprendizado do SW; </a:t>
            </a:r>
          </a:p>
          <a:p>
            <a:pPr marL="365759" indent="-256031" algn="just">
              <a:lnSpc>
                <a:spcPct val="80000"/>
              </a:lnSpc>
              <a:buClr>
                <a:schemeClr val="accent1"/>
              </a:buClr>
              <a:buSzPct val="68000"/>
              <a:buChar char=""/>
              <a:defRPr sz="2000">
                <a:solidFill>
                  <a:srgbClr val="000000"/>
                </a:solidFill>
              </a:defRPr>
            </a:pPr>
          </a:p>
          <a:p>
            <a:pPr marL="365759" indent="-256031" algn="just">
              <a:lnSpc>
                <a:spcPct val="80000"/>
              </a:lnSpc>
              <a:buClr>
                <a:schemeClr val="accent1"/>
              </a:buClr>
              <a:buSzPct val="68000"/>
              <a:buChar char=""/>
              <a:defRPr sz="2000">
                <a:solidFill>
                  <a:srgbClr val="000000"/>
                </a:solidFill>
              </a:defRPr>
            </a:pPr>
            <a:r>
              <a:t>(2) atividades prazerosas e que atendem aos objetivos do curso; </a:t>
            </a:r>
          </a:p>
          <a:p>
            <a:pPr marL="365759" indent="-256031" algn="just">
              <a:lnSpc>
                <a:spcPct val="80000"/>
              </a:lnSpc>
              <a:buClr>
                <a:schemeClr val="accent1"/>
              </a:buClr>
              <a:buSzPct val="68000"/>
              <a:buChar char=""/>
              <a:defRPr sz="2000">
                <a:solidFill>
                  <a:srgbClr val="000000"/>
                </a:solidFill>
              </a:defRPr>
            </a:pPr>
          </a:p>
          <a:p>
            <a:pPr marL="365759" indent="-256031" algn="just">
              <a:lnSpc>
                <a:spcPct val="80000"/>
              </a:lnSpc>
              <a:buClr>
                <a:schemeClr val="accent1"/>
              </a:buClr>
              <a:buSzPct val="68000"/>
              <a:buChar char=""/>
              <a:defRPr sz="2000">
                <a:solidFill>
                  <a:srgbClr val="000000"/>
                </a:solidFill>
              </a:defRPr>
            </a:pPr>
            <a:r>
              <a:t>(3) o SW amplia a visão em relação à Libras, facilita a memorização de sinais e proporciona melhor entendimento da estrutura da língua;</a:t>
            </a:r>
          </a:p>
          <a:p>
            <a:pPr marL="365759" indent="-256031" algn="just">
              <a:lnSpc>
                <a:spcPct val="80000"/>
              </a:lnSpc>
              <a:buClr>
                <a:schemeClr val="accent1"/>
              </a:buClr>
              <a:buSzPct val="68000"/>
              <a:buChar char=""/>
              <a:defRPr sz="2000">
                <a:solidFill>
                  <a:srgbClr val="000000"/>
                </a:solidFill>
              </a:defRPr>
            </a:pPr>
          </a:p>
          <a:p>
            <a:pPr marL="365759" indent="-256031" algn="just">
              <a:lnSpc>
                <a:spcPct val="80000"/>
              </a:lnSpc>
              <a:buClr>
                <a:schemeClr val="accent1"/>
              </a:buClr>
              <a:buSzPct val="68000"/>
              <a:buChar char=""/>
              <a:defRPr sz="2000">
                <a:solidFill>
                  <a:srgbClr val="000000"/>
                </a:solidFill>
              </a:defRPr>
            </a:pPr>
            <a:r>
              <a:t>(4) o SW é capaz de representar graficamente os sinais da Libras com eficácia;</a:t>
            </a:r>
          </a:p>
          <a:p>
            <a:pPr marL="365759" indent="-256031" algn="just">
              <a:lnSpc>
                <a:spcPct val="80000"/>
              </a:lnSpc>
              <a:buClr>
                <a:schemeClr val="accent1"/>
              </a:buClr>
              <a:buSzPct val="68000"/>
              <a:buChar char=""/>
              <a:defRPr sz="2000">
                <a:solidFill>
                  <a:srgbClr val="000000"/>
                </a:solidFill>
              </a:defRPr>
            </a:pPr>
          </a:p>
          <a:p>
            <a:pPr marL="365759" indent="-256031" algn="just">
              <a:lnSpc>
                <a:spcPct val="80000"/>
              </a:lnSpc>
              <a:buClr>
                <a:schemeClr val="accent1"/>
              </a:buClr>
              <a:buSzPct val="68000"/>
              <a:buChar char=""/>
              <a:defRPr sz="2000">
                <a:solidFill>
                  <a:srgbClr val="000000"/>
                </a:solidFill>
              </a:defRPr>
            </a:pPr>
            <a:r>
              <a:t> (5) a plataforma virtual do curso é clara, objetiva e organizada;  </a:t>
            </a:r>
          </a:p>
          <a:p>
            <a:pPr marL="365759" indent="-256031" algn="just">
              <a:lnSpc>
                <a:spcPct val="80000"/>
              </a:lnSpc>
              <a:buClr>
                <a:schemeClr val="accent1"/>
              </a:buClr>
              <a:buSzPct val="68000"/>
              <a:buChar char=""/>
              <a:defRPr sz="2000">
                <a:solidFill>
                  <a:srgbClr val="000000"/>
                </a:solidFill>
              </a:defRPr>
            </a:pPr>
          </a:p>
          <a:p>
            <a:pPr marL="365759" indent="-256031" algn="just">
              <a:lnSpc>
                <a:spcPct val="80000"/>
              </a:lnSpc>
              <a:buClr>
                <a:schemeClr val="accent1"/>
              </a:buClr>
              <a:buSzPct val="68000"/>
              <a:buChar char=""/>
              <a:defRPr sz="2000">
                <a:solidFill>
                  <a:srgbClr val="000000"/>
                </a:solidFill>
              </a:defRPr>
            </a:pPr>
            <a:r>
              <a:t>(6) possibilidade de discussões, esclarecimento de dúvidas e compartilhamento de conhecimentos através da interação entre professor/alunos e entre alunos/alunos no Grupo Secreto na rede social (Facebook).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Considerações Finais</a:t>
            </a:r>
          </a:p>
        </p:txBody>
      </p:sp>
      <p:sp>
        <p:nvSpPr>
          <p:cNvPr id="157" name="Espaço Reservado para Conteúdo 4"/>
          <p:cNvSpPr txBox="1"/>
          <p:nvPr>
            <p:ph type="body" idx="1"/>
          </p:nvPr>
        </p:nvSpPr>
        <p:spPr>
          <a:xfrm>
            <a:off x="357158" y="1444293"/>
            <a:ext cx="8429684" cy="5270856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anchor="t"/>
          <a:lstStyle/>
          <a:p>
            <a:pPr marL="365759" indent="-256031" algn="just">
              <a:lnSpc>
                <a:spcPct val="90000"/>
              </a:lnSpc>
              <a:buClr>
                <a:schemeClr val="accent1"/>
              </a:buClr>
              <a:buSzPct val="68000"/>
              <a:buChar char=""/>
              <a:defRPr sz="2800">
                <a:solidFill>
                  <a:srgbClr val="000000"/>
                </a:solidFill>
              </a:defRPr>
            </a:pPr>
            <a:r>
              <a:t>Novo paradigma de ensino através das Tecnologias de Informação e Comunicação (TICs) (Conforto, 2010).</a:t>
            </a:r>
          </a:p>
          <a:p>
            <a:pPr marL="365759" indent="-256031" algn="just">
              <a:lnSpc>
                <a:spcPct val="90000"/>
              </a:lnSpc>
              <a:buClr>
                <a:schemeClr val="accent1"/>
              </a:buClr>
              <a:buSzPct val="68000"/>
              <a:buChar char=""/>
              <a:defRPr sz="2800">
                <a:solidFill>
                  <a:srgbClr val="000000"/>
                </a:solidFill>
              </a:defRPr>
            </a:pPr>
          </a:p>
          <a:p>
            <a:pPr marL="365759" indent="-256031" algn="just">
              <a:lnSpc>
                <a:spcPct val="90000"/>
              </a:lnSpc>
              <a:buClr>
                <a:schemeClr val="accent1"/>
              </a:buClr>
              <a:buSzPct val="68000"/>
              <a:buChar char=""/>
              <a:defRPr sz="2800">
                <a:solidFill>
                  <a:srgbClr val="000000"/>
                </a:solidFill>
              </a:defRPr>
            </a:pPr>
            <a:r>
              <a:t>Novas possibilidades de mediação aluno/professor. </a:t>
            </a:r>
          </a:p>
          <a:p>
            <a:pPr marL="365759" indent="-256031" algn="just">
              <a:lnSpc>
                <a:spcPct val="90000"/>
              </a:lnSpc>
              <a:buClr>
                <a:schemeClr val="accent1"/>
              </a:buClr>
              <a:buSzPct val="68000"/>
              <a:buChar char=""/>
              <a:defRPr sz="2800">
                <a:solidFill>
                  <a:srgbClr val="000000"/>
                </a:solidFill>
              </a:defRPr>
            </a:pPr>
          </a:p>
          <a:p>
            <a:pPr marL="365759" indent="-256031" algn="just">
              <a:lnSpc>
                <a:spcPct val="90000"/>
              </a:lnSpc>
              <a:buClr>
                <a:schemeClr val="accent1"/>
              </a:buClr>
              <a:buSzPct val="68000"/>
              <a:buChar char=""/>
              <a:defRPr sz="2800">
                <a:solidFill>
                  <a:srgbClr val="000000"/>
                </a:solidFill>
              </a:defRPr>
            </a:pPr>
            <a:r>
              <a:t>O curso </a:t>
            </a:r>
            <a:r>
              <a:rPr i="1"/>
              <a:t>Escrita de Sinais 2.0</a:t>
            </a:r>
            <a:r>
              <a:t> promove a interação entre os sujeitos, os quais (re)constroem  seus conhecimentos, na prática individual e por meio do trabalho colaborativo em rede social.</a:t>
            </a:r>
          </a:p>
          <a:p>
            <a:pPr marL="256031" indent="-146304">
              <a:lnSpc>
                <a:spcPct val="90000"/>
              </a:lnSpc>
              <a:defRPr>
                <a:solidFill>
                  <a:srgbClr val="000000"/>
                </a:solidFill>
              </a:defRPr>
            </a:pP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ítulo 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Referências</a:t>
            </a:r>
          </a:p>
        </p:txBody>
      </p:sp>
      <p:sp>
        <p:nvSpPr>
          <p:cNvPr id="160" name="Espaço Reservado para Conteúdo 7"/>
          <p:cNvSpPr txBox="1"/>
          <p:nvPr>
            <p:ph type="body" idx="1"/>
          </p:nvPr>
        </p:nvSpPr>
        <p:spPr>
          <a:xfrm>
            <a:off x="457199" y="1481328"/>
            <a:ext cx="8401082" cy="509094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1200"/>
            </a:pPr>
            <a:r>
              <a:t>BARRETO, Madson. </a:t>
            </a:r>
            <a:r>
              <a:rPr i="1"/>
              <a:t>Curso Escrita de Sinais 2.0</a:t>
            </a:r>
            <a:r>
              <a:t>. Belo Horizonte: Libras Escrita, 2013.</a:t>
            </a:r>
          </a:p>
          <a:p>
            <a:pPr marL="256031" indent="-146304">
              <a:lnSpc>
                <a:spcPct val="80000"/>
              </a:lnSpc>
              <a:buSzTx/>
              <a:buFont typeface="Wingdings 3"/>
              <a:buNone/>
              <a:defRPr sz="1200"/>
            </a:pPr>
          </a:p>
          <a:p>
            <a:pPr>
              <a:lnSpc>
                <a:spcPct val="80000"/>
              </a:lnSpc>
              <a:defRPr sz="1200"/>
            </a:pPr>
            <a:r>
              <a:t>BARRETO, Madson; BARRETO, Raquel. </a:t>
            </a:r>
            <a:r>
              <a:rPr i="1"/>
              <a:t>Escrita de Sinais sem mistérios.</a:t>
            </a:r>
            <a:r>
              <a:t> Belo Horizonte: edição do autor, 2012.</a:t>
            </a:r>
          </a:p>
          <a:p>
            <a:pPr marL="256031" indent="-146304">
              <a:lnSpc>
                <a:spcPct val="80000"/>
              </a:lnSpc>
              <a:buSzTx/>
              <a:buFont typeface="Wingdings 3"/>
              <a:buNone/>
              <a:defRPr sz="1200"/>
            </a:pPr>
          </a:p>
          <a:p>
            <a:pPr>
              <a:lnSpc>
                <a:spcPct val="80000"/>
              </a:lnSpc>
              <a:defRPr sz="1200"/>
            </a:pPr>
            <a:r>
              <a:t>BRASIL. </a:t>
            </a:r>
            <a:r>
              <a:rPr i="1"/>
              <a:t>Decreto 5.622 de 10 de dezembro de 2005</a:t>
            </a:r>
            <a:r>
              <a:t>. Regulamenta o artigo 80 da lei 9.394 de 20 de dezembro 1996, que estabelece as diretrizes e bases da educação nacional. Disponível em &lt;http://www.planalto.gov.br/ccivil_03/_ato2004-2006/2005/Decreto/D5622.htm&gt;. Acesso em 30/04/2014.</a:t>
            </a:r>
          </a:p>
          <a:p>
            <a:pPr marL="256031" indent="-146304">
              <a:lnSpc>
                <a:spcPct val="80000"/>
              </a:lnSpc>
              <a:buSzTx/>
              <a:buFont typeface="Wingdings 3"/>
              <a:buNone/>
              <a:defRPr sz="1200"/>
            </a:pPr>
          </a:p>
          <a:p>
            <a:pPr>
              <a:lnSpc>
                <a:spcPct val="80000"/>
              </a:lnSpc>
              <a:defRPr sz="1200"/>
            </a:pPr>
            <a:r>
              <a:t>CAPOVILLA, Fernando C.; RAPHAEL, Walkiria. D; LUZ, R. D. </a:t>
            </a:r>
            <a:r>
              <a:rPr i="1"/>
              <a:t>Dicionário enciclopédico ilustrado trilíngüe da Língua de Sinais Brasileira</a:t>
            </a:r>
            <a:r>
              <a:t>. São Paulo: Edusp, 2001.</a:t>
            </a:r>
          </a:p>
          <a:p>
            <a:pPr marL="256031" indent="-146304">
              <a:lnSpc>
                <a:spcPct val="80000"/>
              </a:lnSpc>
              <a:buSzTx/>
              <a:buFont typeface="Wingdings 3"/>
              <a:buNone/>
              <a:defRPr sz="1200"/>
            </a:pPr>
          </a:p>
          <a:p>
            <a:pPr>
              <a:lnSpc>
                <a:spcPct val="80000"/>
              </a:lnSpc>
              <a:defRPr sz="1200"/>
            </a:pPr>
            <a:r>
              <a:t>CONFORTO, Débora. </a:t>
            </a:r>
            <a:r>
              <a:rPr i="1"/>
              <a:t>Tecnologias digitais acessíveis</a:t>
            </a:r>
            <a:r>
              <a:t>. </a:t>
            </a:r>
            <a:r>
              <a:rPr i="1"/>
              <a:t>In: </a:t>
            </a:r>
            <a:r>
              <a:t>SANTAROSA, Lucila Maria Costi (org.) Porto Alegre: JMS Comunicação Ltda, 2010.</a:t>
            </a:r>
          </a:p>
          <a:p>
            <a:pPr>
              <a:lnSpc>
                <a:spcPct val="80000"/>
              </a:lnSpc>
              <a:defRPr sz="1200"/>
            </a:pPr>
          </a:p>
          <a:p>
            <a:pPr>
              <a:lnSpc>
                <a:spcPct val="80000"/>
              </a:lnSpc>
              <a:defRPr sz="1200"/>
            </a:pPr>
            <a:r>
              <a:t>DRYDEN, Gordon; VOS, Jeannette. </a:t>
            </a:r>
            <a:r>
              <a:rPr i="1"/>
              <a:t>The learning revolution</a:t>
            </a:r>
            <a:r>
              <a:t>. 2nd edition. USA: Jalmar Pr, 1999.</a:t>
            </a:r>
          </a:p>
          <a:p>
            <a:pPr marL="256031" indent="-146304">
              <a:lnSpc>
                <a:spcPct val="80000"/>
              </a:lnSpc>
              <a:buSzTx/>
              <a:buFont typeface="Wingdings 3"/>
              <a:buNone/>
              <a:defRPr sz="1200"/>
            </a:pPr>
          </a:p>
          <a:p>
            <a:pPr>
              <a:lnSpc>
                <a:spcPct val="80000"/>
              </a:lnSpc>
              <a:defRPr sz="1200"/>
            </a:pPr>
            <a:r>
              <a:t>QUADROS, Ronice M.; KARNOPP, Lodenir B. </a:t>
            </a:r>
            <a:r>
              <a:rPr i="1"/>
              <a:t>Língua de sinais brasileira:</a:t>
            </a:r>
            <a:r>
              <a:t> estudos linguísticos. Porto Alegre: Artmed, 2004.</a:t>
            </a:r>
          </a:p>
          <a:p>
            <a:pPr marL="256031" indent="-146304">
              <a:lnSpc>
                <a:spcPct val="80000"/>
              </a:lnSpc>
              <a:buSzTx/>
              <a:buFont typeface="Wingdings 3"/>
              <a:buNone/>
              <a:defRPr sz="1200"/>
            </a:pPr>
          </a:p>
          <a:p>
            <a:pPr>
              <a:lnSpc>
                <a:spcPct val="80000"/>
              </a:lnSpc>
              <a:defRPr sz="1200"/>
            </a:pPr>
            <a:r>
              <a:t>SLEVINSKI, Steve. SignPuddle 2.0. 2012. Disponível em: &lt;http://www.signpuddle.org&gt;. Acesso em: 10 jun. 2012.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Espaço Reservado para Conteúdo 7"/>
          <p:cNvSpPr txBox="1"/>
          <p:nvPr>
            <p:ph type="body" idx="1"/>
          </p:nvPr>
        </p:nvSpPr>
        <p:spPr>
          <a:xfrm>
            <a:off x="357158" y="1196751"/>
            <a:ext cx="8572560" cy="5976666"/>
          </a:xfrm>
          <a:prstGeom prst="rect">
            <a:avLst/>
          </a:prstGeom>
        </p:spPr>
        <p:txBody>
          <a:bodyPr/>
          <a:lstStyle/>
          <a:p>
            <a:pPr marL="358444" indent="-250911" defTabSz="896111">
              <a:lnSpc>
                <a:spcPct val="80000"/>
              </a:lnSpc>
              <a:spcBef>
                <a:spcPts val="300"/>
              </a:spcBef>
              <a:defRPr sz="1960"/>
            </a:pPr>
            <a:r>
              <a:t>Madson Barreto</a:t>
            </a:r>
            <a:endParaRPr sz="1568"/>
          </a:p>
          <a:p>
            <a:pPr marL="250911" indent="-143377" defTabSz="896111">
              <a:lnSpc>
                <a:spcPct val="80000"/>
              </a:lnSpc>
              <a:spcBef>
                <a:spcPts val="300"/>
              </a:spcBef>
              <a:buSzTx/>
              <a:buFont typeface="Wingdings 3"/>
              <a:buNone/>
              <a:defRPr sz="1960"/>
            </a:pPr>
            <a:r>
              <a:t>madson@librasescrita.com.br</a:t>
            </a:r>
            <a:endParaRPr sz="1568"/>
          </a:p>
          <a:p>
            <a:pPr marL="250911" indent="-143377" defTabSz="896111">
              <a:lnSpc>
                <a:spcPct val="80000"/>
              </a:lnSpc>
              <a:spcBef>
                <a:spcPts val="300"/>
              </a:spcBef>
              <a:buSzTx/>
              <a:buFont typeface="Wingdings 3"/>
              <a:buNone/>
              <a:defRPr sz="1960"/>
            </a:pPr>
            <a:r>
              <a:rPr u="sng">
                <a:solidFill>
                  <a:srgbClr val="B292CA"/>
                </a:solidFill>
                <a:uFill>
                  <a:solidFill>
                    <a:srgbClr val="B292CA"/>
                  </a:solidFill>
                </a:uFill>
                <a:hlinkClick r:id="rId2" invalidUrl="" action="" tgtFrame="" tooltip="" history="1" highlightClick="0" endSnd="0"/>
              </a:rPr>
              <a:t>www.librasescrita.com.br</a:t>
            </a:r>
            <a:endParaRPr sz="3136"/>
          </a:p>
          <a:p>
            <a:pPr marL="250911" indent="-143377" defTabSz="896111">
              <a:lnSpc>
                <a:spcPct val="80000"/>
              </a:lnSpc>
              <a:spcBef>
                <a:spcPts val="300"/>
              </a:spcBef>
              <a:buSzTx/>
              <a:buFont typeface="Wingdings 3"/>
              <a:buNone/>
              <a:defRPr sz="1960"/>
            </a:pPr>
            <a:r>
              <a:t>Co-fundador e Professor na Libras Escrita – Brasil</a:t>
            </a:r>
            <a:endParaRPr sz="1568"/>
          </a:p>
          <a:p>
            <a:pPr marL="250911" indent="-143377" defTabSz="896111">
              <a:lnSpc>
                <a:spcPct val="80000"/>
              </a:lnSpc>
              <a:spcBef>
                <a:spcPts val="300"/>
              </a:spcBef>
              <a:buSzTx/>
              <a:buFont typeface="Wingdings 3"/>
              <a:buNone/>
              <a:defRPr sz="3136"/>
            </a:pPr>
          </a:p>
          <a:p>
            <a:pPr marL="250911" indent="-143377" defTabSz="896111">
              <a:lnSpc>
                <a:spcPct val="80000"/>
              </a:lnSpc>
              <a:spcBef>
                <a:spcPts val="300"/>
              </a:spcBef>
              <a:buSzTx/>
              <a:buFont typeface="Wingdings 3"/>
              <a:buNone/>
              <a:defRPr sz="3136"/>
            </a:pPr>
          </a:p>
          <a:p>
            <a:pPr marL="358444" indent="-250911" defTabSz="896111">
              <a:lnSpc>
                <a:spcPct val="80000"/>
              </a:lnSpc>
              <a:spcBef>
                <a:spcPts val="300"/>
              </a:spcBef>
              <a:defRPr sz="1960"/>
            </a:pPr>
            <a:r>
              <a:t>Silvana Langhi Pellin Pereira</a:t>
            </a:r>
            <a:endParaRPr sz="1568"/>
          </a:p>
          <a:p>
            <a:pPr marL="250911" indent="-143377" defTabSz="896111">
              <a:lnSpc>
                <a:spcPct val="80000"/>
              </a:lnSpc>
              <a:spcBef>
                <a:spcPts val="300"/>
              </a:spcBef>
              <a:buSzTx/>
              <a:buFont typeface="Wingdings 3"/>
              <a:buNone/>
              <a:defRPr sz="1960"/>
            </a:pPr>
            <a:r>
              <a:t>vanapellin@hotmail.com</a:t>
            </a:r>
            <a:endParaRPr sz="1568"/>
          </a:p>
          <a:p>
            <a:pPr marL="250911" indent="-143377" defTabSz="896111">
              <a:lnSpc>
                <a:spcPct val="80000"/>
              </a:lnSpc>
              <a:spcBef>
                <a:spcPts val="300"/>
              </a:spcBef>
              <a:buSzTx/>
              <a:buFont typeface="Wingdings 3"/>
              <a:buNone/>
              <a:defRPr sz="1960"/>
            </a:pPr>
            <a:r>
              <a:t>Brasil</a:t>
            </a:r>
            <a:endParaRPr sz="1568"/>
          </a:p>
          <a:p>
            <a:pPr marL="250911" indent="-143377" defTabSz="896111">
              <a:lnSpc>
                <a:spcPct val="80000"/>
              </a:lnSpc>
              <a:spcBef>
                <a:spcPts val="300"/>
              </a:spcBef>
              <a:buSzTx/>
              <a:buFont typeface="Wingdings 3"/>
              <a:buNone/>
              <a:defRPr sz="3136"/>
            </a:pPr>
          </a:p>
          <a:p>
            <a:pPr marL="250911" indent="-143377" defTabSz="896111">
              <a:lnSpc>
                <a:spcPct val="80000"/>
              </a:lnSpc>
              <a:spcBef>
                <a:spcPts val="300"/>
              </a:spcBef>
              <a:buSzTx/>
              <a:buFont typeface="Wingdings 3"/>
              <a:buNone/>
              <a:defRPr sz="3136"/>
            </a:pPr>
          </a:p>
          <a:p>
            <a:pPr marL="250911" indent="-143377" defTabSz="896111">
              <a:lnSpc>
                <a:spcPct val="80000"/>
              </a:lnSpc>
              <a:spcBef>
                <a:spcPts val="300"/>
              </a:spcBef>
              <a:buSzTx/>
              <a:buFont typeface="Wingdings 3"/>
              <a:buNone/>
              <a:defRPr sz="3136"/>
            </a:pPr>
          </a:p>
          <a:p>
            <a:pPr marL="358444" indent="-250911" defTabSz="896111">
              <a:lnSpc>
                <a:spcPct val="80000"/>
              </a:lnSpc>
              <a:spcBef>
                <a:spcPts val="300"/>
              </a:spcBef>
              <a:defRPr sz="1960"/>
            </a:pPr>
            <a:r>
              <a:t>Eva dos Reis Araújo Barbosa</a:t>
            </a:r>
            <a:endParaRPr sz="1568"/>
          </a:p>
          <a:p>
            <a:pPr marL="250911" indent="-143377" defTabSz="896111">
              <a:lnSpc>
                <a:spcPct val="80000"/>
              </a:lnSpc>
              <a:spcBef>
                <a:spcPts val="300"/>
              </a:spcBef>
              <a:buSzTx/>
              <a:buFont typeface="Wingdings 3"/>
              <a:buNone/>
              <a:defRPr sz="1960"/>
            </a:pPr>
            <a:r>
              <a:t>evalibras@gmail.com</a:t>
            </a:r>
            <a:endParaRPr sz="1568"/>
          </a:p>
          <a:p>
            <a:pPr marL="250911" indent="-143377" defTabSz="896111">
              <a:lnSpc>
                <a:spcPct val="80000"/>
              </a:lnSpc>
              <a:spcBef>
                <a:spcPts val="300"/>
              </a:spcBef>
              <a:buSzTx/>
              <a:buFont typeface="Wingdings 3"/>
              <a:buNone/>
              <a:defRPr sz="3136"/>
            </a:pPr>
          </a:p>
          <a:p>
            <a:pPr marL="250911" indent="-143377" defTabSz="896111">
              <a:lnSpc>
                <a:spcPct val="80000"/>
              </a:lnSpc>
              <a:spcBef>
                <a:spcPts val="300"/>
              </a:spcBef>
              <a:buSzTx/>
              <a:buFont typeface="Wingdings 3"/>
              <a:buNone/>
              <a:defRPr sz="1960"/>
            </a:pPr>
            <a:r>
              <a:t>Bolsista de Iniciação Científica na Faculdade de Letras</a:t>
            </a:r>
            <a:endParaRPr sz="1568"/>
          </a:p>
          <a:p>
            <a:pPr marL="250911" indent="-143377" defTabSz="896111">
              <a:lnSpc>
                <a:spcPct val="80000"/>
              </a:lnSpc>
              <a:spcBef>
                <a:spcPts val="300"/>
              </a:spcBef>
              <a:buSzTx/>
              <a:buFont typeface="Wingdings 3"/>
              <a:buNone/>
              <a:defRPr sz="1960"/>
            </a:pPr>
            <a:r>
              <a:t>						da UFMG - Brasil</a:t>
            </a:r>
            <a:endParaRPr sz="1568"/>
          </a:p>
          <a:p>
            <a:pPr marL="250911" indent="-143377" defTabSz="896111">
              <a:lnSpc>
                <a:spcPct val="80000"/>
              </a:lnSpc>
              <a:spcBef>
                <a:spcPts val="300"/>
              </a:spcBef>
              <a:buSzTx/>
              <a:buFont typeface="Wingdings 3"/>
              <a:buNone/>
              <a:defRPr sz="1568"/>
            </a:pPr>
            <a:br/>
          </a:p>
        </p:txBody>
      </p:sp>
      <p:sp>
        <p:nvSpPr>
          <p:cNvPr id="163" name="Título 6"/>
          <p:cNvSpPr txBox="1"/>
          <p:nvPr>
            <p:ph type="title"/>
          </p:nvPr>
        </p:nvSpPr>
        <p:spPr>
          <a:xfrm>
            <a:off x="457200" y="44623"/>
            <a:ext cx="8229600" cy="1143001"/>
          </a:xfrm>
          <a:prstGeom prst="rect">
            <a:avLst/>
          </a:prstGeom>
        </p:spPr>
        <p:txBody>
          <a:bodyPr/>
          <a:lstStyle/>
          <a:p>
            <a:pPr algn="ctr"/>
            <a:r>
              <a:t>Contatos</a:t>
            </a:r>
            <a:br/>
            <a:r>
              <a:rPr sz="2200"/>
              <a:t>Contacts</a:t>
            </a:r>
          </a:p>
        </p:txBody>
      </p:sp>
      <p:pic>
        <p:nvPicPr>
          <p:cNvPr id="164" name="Imagem 3" descr="Imagem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9001" y="4452342"/>
            <a:ext cx="952501" cy="1009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m 4" descr="Imagem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80115" y="2743973"/>
            <a:ext cx="628651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m 5" descr="Imagem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21110" y="1400518"/>
            <a:ext cx="721614" cy="543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m 1" descr="Imagem 1"/>
          <p:cNvPicPr>
            <a:picLocks noChangeAspect="1"/>
          </p:cNvPicPr>
          <p:nvPr/>
        </p:nvPicPr>
        <p:blipFill>
          <a:blip r:embed="rId6">
            <a:extLst/>
          </a:blip>
          <a:srcRect l="18018" t="0" r="20722" b="0"/>
          <a:stretch>
            <a:fillRect/>
          </a:stretch>
        </p:blipFill>
        <p:spPr>
          <a:xfrm>
            <a:off x="7050789" y="922680"/>
            <a:ext cx="1224137" cy="1499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m 2" descr="Imagem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51885" y="2568570"/>
            <a:ext cx="1247945" cy="1580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m 8" descr="Imagem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50789" y="4295614"/>
            <a:ext cx="1224137" cy="1632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ítulo 3"/>
          <p:cNvSpPr txBox="1"/>
          <p:nvPr>
            <p:ph type="ctrTitle"/>
          </p:nvPr>
        </p:nvSpPr>
        <p:spPr>
          <a:xfrm>
            <a:off x="571471" y="278887"/>
            <a:ext cx="8286810" cy="1596626"/>
          </a:xfrm>
          <a:prstGeom prst="rect">
            <a:avLst/>
          </a:prstGeom>
        </p:spPr>
        <p:txBody>
          <a:bodyPr/>
          <a:lstStyle/>
          <a:p>
            <a:pPr algn="ctr" defTabSz="694944">
              <a:defRPr sz="1824">
                <a:effectLst>
                  <a:outerShdw sx="100000" sy="100000" kx="0" ky="0" algn="b" rotWithShape="0" blurRad="28956" dist="19304" dir="5400000">
                    <a:srgbClr val="000000">
                      <a:alpha val="25000"/>
                    </a:srgbClr>
                  </a:outerShdw>
                </a:effectLst>
              </a:defRPr>
            </a:pPr>
            <a:br/>
            <a:r>
              <a:rPr sz="2432"/>
              <a:t>Ensinando e aprendendo SignWriting em um curso online: a experiência do professor e dos alunos</a:t>
            </a:r>
            <a:br>
              <a:rPr sz="2432"/>
            </a:br>
          </a:p>
        </p:txBody>
      </p:sp>
      <p:sp>
        <p:nvSpPr>
          <p:cNvPr id="114" name="Subtítulo 4"/>
          <p:cNvSpPr txBox="1"/>
          <p:nvPr>
            <p:ph type="subTitle" sz="half" idx="1"/>
          </p:nvPr>
        </p:nvSpPr>
        <p:spPr>
          <a:xfrm>
            <a:off x="-252536" y="2018556"/>
            <a:ext cx="7772401" cy="2356739"/>
          </a:xfrm>
          <a:prstGeom prst="rect">
            <a:avLst/>
          </a:prstGeom>
        </p:spPr>
        <p:txBody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t>Madson Barros Barreto</a:t>
            </a:r>
          </a:p>
          <a:p>
            <a:pPr>
              <a:defRPr sz="2000">
                <a:solidFill>
                  <a:srgbClr val="000000"/>
                </a:solidFill>
              </a:defRPr>
            </a:pPr>
          </a:p>
          <a:p>
            <a:pPr>
              <a:defRPr sz="2000">
                <a:solidFill>
                  <a:srgbClr val="000000"/>
                </a:solidFill>
              </a:defRPr>
            </a:pPr>
          </a:p>
          <a:p>
            <a:pPr>
              <a:defRPr sz="2000">
                <a:solidFill>
                  <a:srgbClr val="000000"/>
                </a:solidFill>
              </a:defRPr>
            </a:pPr>
            <a:r>
              <a:t>Silvana Langhi Pellin Pereira</a:t>
            </a:r>
          </a:p>
          <a:p>
            <a:pPr>
              <a:defRPr sz="2000">
                <a:solidFill>
                  <a:srgbClr val="000000"/>
                </a:solidFill>
              </a:defRPr>
            </a:pPr>
          </a:p>
          <a:p>
            <a:pPr>
              <a:defRPr sz="2000">
                <a:solidFill>
                  <a:srgbClr val="000000"/>
                </a:solidFill>
              </a:defRPr>
            </a:pPr>
          </a:p>
          <a:p>
            <a:pPr>
              <a:defRPr sz="2000">
                <a:solidFill>
                  <a:srgbClr val="000000"/>
                </a:solidFill>
              </a:defRPr>
            </a:pPr>
            <a:r>
              <a:t>Eva dos Reis Araújo Barbosa</a:t>
            </a:r>
          </a:p>
        </p:txBody>
      </p:sp>
      <p:pic>
        <p:nvPicPr>
          <p:cNvPr id="115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6336" y="3931518"/>
            <a:ext cx="952501" cy="1009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m 2" descr="Imagem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1789" y="2850257"/>
            <a:ext cx="628651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m 5" descr="Imagem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88825" y="1948289"/>
            <a:ext cx="721614" cy="5436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ítulo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1. Editora Libras Escrita</a:t>
            </a:r>
          </a:p>
        </p:txBody>
      </p:sp>
      <p:sp>
        <p:nvSpPr>
          <p:cNvPr id="120" name="Espaço Reservado para Conteúdo 1"/>
          <p:cNvSpPr txBox="1"/>
          <p:nvPr>
            <p:ph type="body" idx="1"/>
          </p:nvPr>
        </p:nvSpPr>
        <p:spPr>
          <a:xfrm>
            <a:off x="457199" y="1444293"/>
            <a:ext cx="5257810" cy="477079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anchor="t"/>
          <a:lstStyle/>
          <a:p>
            <a:pPr marL="365759" indent="-256031" algn="just">
              <a:buClr>
                <a:schemeClr val="accent1"/>
              </a:buClr>
              <a:buSzPct val="68000"/>
              <a:buChar char=""/>
              <a:defRPr>
                <a:solidFill>
                  <a:srgbClr val="000000"/>
                </a:solidFill>
              </a:defRPr>
            </a:pPr>
            <a:r>
              <a:t>Fundada em 2011, com o intuito de difundir o </a:t>
            </a:r>
            <a:r>
              <a:rPr i="1"/>
              <a:t>SignWriting </a:t>
            </a:r>
            <a:r>
              <a:t>(SW) no Brasil.</a:t>
            </a:r>
          </a:p>
          <a:p>
            <a:pPr marL="365759" indent="-256031" algn="just">
              <a:buClr>
                <a:schemeClr val="accent1"/>
              </a:buClr>
              <a:buSzPct val="68000"/>
              <a:buChar char=""/>
              <a:defRPr>
                <a:solidFill>
                  <a:srgbClr val="000000"/>
                </a:solidFill>
              </a:defRPr>
            </a:pPr>
          </a:p>
          <a:p>
            <a:pPr marL="365759" indent="-256031" algn="just">
              <a:buClr>
                <a:schemeClr val="accent1"/>
              </a:buClr>
              <a:buSzPct val="68000"/>
              <a:buChar char=""/>
              <a:defRPr>
                <a:solidFill>
                  <a:srgbClr val="000000"/>
                </a:solidFill>
              </a:defRPr>
            </a:pPr>
            <a:r>
              <a:t>Publicou a primeira obra brasileira específica para este sistema, o livro “Escrita de Sinais sem mistérios” (BARRETO &amp; BARRETO, 2012).</a:t>
            </a:r>
          </a:p>
          <a:p>
            <a:pPr marL="365759" indent="-256031" algn="just">
              <a:buClr>
                <a:schemeClr val="accent1"/>
              </a:buClr>
              <a:buSzPct val="68000"/>
              <a:buChar char=""/>
              <a:defRPr>
                <a:solidFill>
                  <a:srgbClr val="000000"/>
                </a:solidFill>
              </a:defRPr>
            </a:pPr>
          </a:p>
          <a:p>
            <a:pPr marL="365759" indent="-256031" algn="just">
              <a:buClr>
                <a:schemeClr val="accent1"/>
              </a:buClr>
              <a:buSzPct val="68000"/>
              <a:buChar char=""/>
              <a:defRPr>
                <a:solidFill>
                  <a:srgbClr val="000000"/>
                </a:solidFill>
              </a:defRPr>
            </a:pPr>
            <a:r>
              <a:t>Os autores do livro ministraram oficinas e cursos presenciais em MG, também em 2012. </a:t>
            </a:r>
          </a:p>
        </p:txBody>
      </p:sp>
      <p:pic>
        <p:nvPicPr>
          <p:cNvPr id="121" name="Espaço Reservado para Conteúdo 4" descr="Espaço Reservado para Conteúdo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6256" y="1398537"/>
            <a:ext cx="1198842" cy="1774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m 5" descr="Imagem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00192" y="3329035"/>
            <a:ext cx="2652108" cy="33833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ítulo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2. Curso Escrita de Sinais 2.0</a:t>
            </a:r>
          </a:p>
        </p:txBody>
      </p:sp>
      <p:sp>
        <p:nvSpPr>
          <p:cNvPr id="125" name="Espaço Reservado para Conteúdo 1"/>
          <p:cNvSpPr txBox="1"/>
          <p:nvPr/>
        </p:nvSpPr>
        <p:spPr>
          <a:xfrm>
            <a:off x="657280" y="1646169"/>
            <a:ext cx="7338112" cy="3714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7471" indent="-243230" algn="just" defTabSz="868680">
              <a:spcBef>
                <a:spcPts val="300"/>
              </a:spcBef>
              <a:buClr>
                <a:schemeClr val="accent1"/>
              </a:buClr>
              <a:buSzPct val="68000"/>
              <a:buChar char=""/>
              <a:defRPr sz="2660"/>
            </a:pPr>
            <a:r>
              <a:t>No ano de 2013, Madson Barreto lançou o curso </a:t>
            </a:r>
            <a:r>
              <a:rPr i="1"/>
              <a:t>Escrita de Sinais 2.0</a:t>
            </a:r>
            <a:r>
              <a:t>, na modalidade de Educação a Distância (BRASIL, 2005). </a:t>
            </a:r>
          </a:p>
          <a:p>
            <a:pPr marL="347471" indent="-243230" algn="just" defTabSz="868680">
              <a:spcBef>
                <a:spcPts val="300"/>
              </a:spcBef>
              <a:buClr>
                <a:schemeClr val="accent1"/>
              </a:buClr>
              <a:buSzPct val="68000"/>
              <a:buChar char=""/>
              <a:defRPr sz="2660"/>
            </a:pPr>
          </a:p>
          <a:p>
            <a:pPr marL="347471" indent="-243230" algn="just" defTabSz="868680">
              <a:spcBef>
                <a:spcPts val="300"/>
              </a:spcBef>
              <a:buClr>
                <a:schemeClr val="accent1"/>
              </a:buClr>
              <a:buSzPct val="68000"/>
              <a:buChar char=""/>
              <a:defRPr sz="2660"/>
            </a:pPr>
            <a:r>
              <a:t>O curso ainda está em andamento e nesta primeira fase, é oferecido somente para ouvintes, no entanto, a versão para surdos já está sendo estruturada.</a:t>
            </a:r>
            <a:endParaRPr sz="2565"/>
          </a:p>
        </p:txBody>
      </p:sp>
      <p:pic>
        <p:nvPicPr>
          <p:cNvPr id="126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6921" y="5498920"/>
            <a:ext cx="3690158" cy="1098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spaço Reservado para Conteúdo 3"/>
          <p:cNvSpPr txBox="1"/>
          <p:nvPr>
            <p:ph type="body" idx="1"/>
          </p:nvPr>
        </p:nvSpPr>
        <p:spPr>
          <a:xfrm>
            <a:off x="457199" y="1412775"/>
            <a:ext cx="7972454" cy="4214843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anchor="t"/>
          <a:lstStyle/>
          <a:p>
            <a:pPr marL="365759" indent="-256031" algn="just">
              <a:buClr>
                <a:schemeClr val="accent1"/>
              </a:buClr>
              <a:buSzPct val="68000"/>
              <a:buChar char=""/>
              <a:defRPr>
                <a:solidFill>
                  <a:srgbClr val="000000"/>
                </a:solidFill>
              </a:defRPr>
            </a:pPr>
            <a:r>
              <a:t>Atende a mais de 50 alunos oriundos de 16 dos 26 estados brasileiros mais uma aluna de Portugal, promovendo a quebra de barreira do tempo e do espaço (Conforto, 2010).</a:t>
            </a:r>
          </a:p>
          <a:p>
            <a:pPr marL="365759" indent="-256031" algn="just">
              <a:buClr>
                <a:schemeClr val="accent1"/>
              </a:buClr>
              <a:buSzPct val="68000"/>
              <a:buChar char=""/>
              <a:defRPr>
                <a:solidFill>
                  <a:srgbClr val="000000"/>
                </a:solidFill>
              </a:defRPr>
            </a:pPr>
          </a:p>
          <a:p>
            <a:pPr marL="365759" indent="-256031" algn="just">
              <a:buClr>
                <a:schemeClr val="accent1"/>
              </a:buClr>
              <a:buSzPct val="68000"/>
              <a:buChar char=""/>
              <a:defRPr>
                <a:solidFill>
                  <a:srgbClr val="000000"/>
                </a:solidFill>
              </a:defRPr>
            </a:pPr>
            <a:r>
              <a:t>O professor e criador do curso, Madson Barreto, busca mediar o aprendizado com didática e metodologia que propiciem um nível de interação professor/aluno o mais semelhante possível ao de uma sala de aula presencial.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ítul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3. Estrutura do curso</a:t>
            </a:r>
          </a:p>
        </p:txBody>
      </p:sp>
      <p:sp>
        <p:nvSpPr>
          <p:cNvPr id="131" name="Espaço Reservado para Conteúdo 1"/>
          <p:cNvSpPr txBox="1"/>
          <p:nvPr/>
        </p:nvSpPr>
        <p:spPr>
          <a:xfrm>
            <a:off x="831505" y="1571611"/>
            <a:ext cx="7838180" cy="45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70662" indent="-189463" algn="just" defTabSz="676655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68000"/>
              <a:buChar char=""/>
              <a:defRPr sz="1554"/>
            </a:pPr>
            <a:r>
              <a:t>70h/aula;</a:t>
            </a:r>
            <a:endParaRPr sz="962"/>
          </a:p>
          <a:p>
            <a:pPr marL="270662" indent="-189463" algn="just" defTabSz="676655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68000"/>
              <a:buChar char=""/>
              <a:defRPr sz="2072"/>
            </a:pPr>
          </a:p>
          <a:p>
            <a:pPr marL="270662" indent="-189463" algn="just" defTabSz="676655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68000"/>
              <a:buChar char=""/>
              <a:defRPr sz="1554"/>
            </a:pPr>
            <a:r>
              <a:t>Cinco módulos;</a:t>
            </a:r>
            <a:endParaRPr sz="962"/>
          </a:p>
          <a:p>
            <a:pPr marL="270662" indent="-189463" algn="just" defTabSz="676655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68000"/>
              <a:buChar char=""/>
              <a:defRPr sz="2072"/>
            </a:pPr>
          </a:p>
          <a:p>
            <a:pPr marL="270662" indent="-189463" algn="just" defTabSz="676655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68000"/>
              <a:buChar char=""/>
              <a:defRPr sz="1554"/>
            </a:pPr>
            <a:r>
              <a:t>Aulas em vídeo com mais de 800 exemplos da Língua Brasileira de Sinais (Libras);</a:t>
            </a:r>
            <a:endParaRPr sz="962"/>
          </a:p>
          <a:p>
            <a:pPr marL="270662" indent="-189463" algn="just" defTabSz="676655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68000"/>
              <a:buChar char=""/>
              <a:defRPr sz="2072"/>
            </a:pPr>
          </a:p>
          <a:p>
            <a:pPr marL="270662" indent="-189463" algn="just" defTabSz="676655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68000"/>
              <a:buChar char=""/>
              <a:defRPr sz="1554"/>
            </a:pPr>
            <a:r>
              <a:t>Atividades práticas não avaliativas que envolvem diferentes habilidades, realizadas em vídeo ou escritas em papel e fotografadas;</a:t>
            </a:r>
            <a:endParaRPr sz="962"/>
          </a:p>
          <a:p>
            <a:pPr marL="270662" indent="-189463" algn="just" defTabSz="676655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68000"/>
              <a:buChar char=""/>
              <a:defRPr sz="2072"/>
            </a:pPr>
          </a:p>
          <a:p>
            <a:pPr marL="270662" indent="-189463" algn="just" defTabSz="676655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68000"/>
              <a:buChar char=""/>
              <a:defRPr sz="1554"/>
            </a:pPr>
            <a:r>
              <a:t>Correções individuais pelo professor;</a:t>
            </a:r>
            <a:endParaRPr sz="962"/>
          </a:p>
          <a:p>
            <a:pPr marL="270662" indent="-189463" algn="just" defTabSz="676655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68000"/>
              <a:buChar char=""/>
              <a:defRPr sz="2072"/>
            </a:pPr>
          </a:p>
          <a:p>
            <a:pPr marL="270662" indent="-189463" algn="just" defTabSz="676655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68000"/>
              <a:buChar char=""/>
              <a:defRPr sz="1554"/>
            </a:pPr>
            <a:r>
              <a:t>Reescrita e correções das atividades pelos alunos.</a:t>
            </a:r>
            <a:endParaRPr sz="962"/>
          </a:p>
          <a:p>
            <a:pPr marL="270662" indent="-189463" algn="just" defTabSz="676655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68000"/>
              <a:buChar char=""/>
              <a:defRPr sz="2072"/>
            </a:pPr>
          </a:p>
          <a:p>
            <a:pPr marL="270662" indent="-189463" algn="just" defTabSz="676655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68000"/>
              <a:buChar char=""/>
              <a:defRPr sz="2072"/>
            </a:pPr>
          </a:p>
          <a:p>
            <a:pPr marL="189463" indent="-108264" algn="just" defTabSz="676655">
              <a:lnSpc>
                <a:spcPct val="80000"/>
              </a:lnSpc>
              <a:spcBef>
                <a:spcPts val="200"/>
              </a:spcBef>
              <a:defRPr sz="1998"/>
            </a:pPr>
          </a:p>
          <a:p>
            <a:pPr marL="270662" indent="-189463" algn="just" defTabSz="676655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68000"/>
              <a:buChar char=""/>
              <a:defRPr sz="1998"/>
            </a:pPr>
          </a:p>
          <a:p>
            <a:pPr marL="270662" indent="-189463" algn="just" defTabSz="676655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68000"/>
              <a:buChar char=""/>
              <a:defRPr sz="1998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99" y="145361"/>
            <a:ext cx="7285769" cy="6523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m 6" descr="Imagem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543" y="260647"/>
            <a:ext cx="8100019" cy="6273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m 1" descr="Imagem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543" y="476672"/>
            <a:ext cx="8349013" cy="5730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oncurso">
  <a:themeElements>
    <a:clrScheme name="Concurs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FF"/>
      </a:hlink>
      <a:folHlink>
        <a:srgbClr val="FF00FF"/>
      </a:folHlink>
    </a:clrScheme>
    <a:fontScheme name="Concurso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4999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4999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oncurso">
  <a:themeElements>
    <a:clrScheme name="Concurs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00FF"/>
      </a:hlink>
      <a:folHlink>
        <a:srgbClr val="FF00FF"/>
      </a:folHlink>
    </a:clrScheme>
    <a:fontScheme name="Concurso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4999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4999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