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0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120" y="-1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096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24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4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51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05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2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27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02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14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0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3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34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0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11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4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5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7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33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4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5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3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9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0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1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1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5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porsinal.pt/index.php?ps=artigos&amp;idt=artc&amp;cat=16&amp;idart=14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rasescrita.com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61610" y="191696"/>
            <a:ext cx="87011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TRANSLATION INTO SIGNWRITING OF DOCTORATE DISSERTATION AND PAPER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ABSTRACTS: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NEW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PARADIGM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ctrTitle" idx="4294967295"/>
          </p:nvPr>
        </p:nvSpPr>
        <p:spPr>
          <a:xfrm>
            <a:off x="1380759" y="1566984"/>
            <a:ext cx="8701087" cy="11604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TRADUÇÃO PARA O SIGNWRITING DE RESUMOS DE TESES DE DOUTORADO </a:t>
            </a:r>
            <a:r>
              <a:rPr lang="pt-B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 ARTIGOS</a:t>
            </a:r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: UM NOVO </a:t>
            </a:r>
            <a:r>
              <a:rPr lang="pt-B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PARADIGMA</a:t>
            </a:r>
            <a:endParaRPr sz="2000" i="1" dirty="0"/>
          </a:p>
        </p:txBody>
      </p:sp>
      <p:sp>
        <p:nvSpPr>
          <p:cNvPr id="8" name="Espaço Reservado para Conteúdo 7"/>
          <p:cNvSpPr txBox="1">
            <a:spLocks/>
          </p:cNvSpPr>
          <p:nvPr/>
        </p:nvSpPr>
        <p:spPr>
          <a:xfrm>
            <a:off x="6260123" y="3080791"/>
            <a:ext cx="3949452" cy="1245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/>
              <a:t>Madson Barreto</a:t>
            </a:r>
          </a:p>
          <a:p>
            <a:endParaRPr lang="pt-BR" sz="1400" dirty="0" smtClean="0"/>
          </a:p>
          <a:p>
            <a:r>
              <a:rPr lang="pt-BR" sz="1400" b="1" dirty="0" smtClean="0"/>
              <a:t>Pedro </a:t>
            </a:r>
            <a:r>
              <a:rPr lang="pt-BR" sz="1400" b="1" dirty="0" err="1" smtClean="0"/>
              <a:t>Zampier</a:t>
            </a:r>
            <a:endParaRPr lang="pt-BR" sz="1400" b="1" dirty="0" smtClean="0"/>
          </a:p>
          <a:p>
            <a:r>
              <a:rPr lang="pt-BR" sz="1400" dirty="0" smtClean="0"/>
              <a:t/>
            </a:r>
            <a:br>
              <a:rPr lang="pt-BR" sz="1400" dirty="0" smtClean="0"/>
            </a:br>
            <a:endParaRPr lang="pt-BR" sz="1400" dirty="0" smtClean="0"/>
          </a:p>
          <a:p>
            <a:r>
              <a:rPr lang="pt-BR" sz="1400" b="1" dirty="0" smtClean="0"/>
              <a:t>Raquel Barreto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97" y="3068727"/>
            <a:ext cx="541210" cy="4077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58" y="4439803"/>
            <a:ext cx="570843" cy="6591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29" y="3796129"/>
            <a:ext cx="583278" cy="4230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b="1" dirty="0"/>
              <a:t>Contexto atual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dirty="0"/>
              <a:t>- </a:t>
            </a:r>
            <a:r>
              <a:rPr lang="pt-BR" sz="2400" dirty="0"/>
              <a:t>Aumento de produções acadêmicas</a:t>
            </a:r>
          </a:p>
          <a:p>
            <a:pPr rtl="0">
              <a:spcBef>
                <a:spcPts val="0"/>
              </a:spcBef>
              <a:buNone/>
            </a:pPr>
            <a:r>
              <a:rPr lang="pt-BR" sz="2400" dirty="0"/>
              <a:t>Teses e dissertações sobre Tradução e ou Interpretação de Língua de Sinais1: </a:t>
            </a:r>
          </a:p>
          <a:p>
            <a:pPr rtl="0">
              <a:spcBef>
                <a:spcPts val="0"/>
              </a:spcBef>
              <a:buNone/>
            </a:pPr>
            <a:r>
              <a:rPr lang="pt-BR" sz="2400" dirty="0"/>
              <a:t>1995: 01</a:t>
            </a:r>
          </a:p>
          <a:p>
            <a:pPr rtl="0">
              <a:spcBef>
                <a:spcPts val="0"/>
              </a:spcBef>
              <a:buNone/>
            </a:pPr>
            <a:r>
              <a:rPr lang="pt-BR" sz="2400" dirty="0"/>
              <a:t>2005: 03</a:t>
            </a:r>
          </a:p>
          <a:p>
            <a:pPr rtl="0">
              <a:spcBef>
                <a:spcPts val="0"/>
              </a:spcBef>
              <a:buNone/>
            </a:pPr>
            <a:r>
              <a:rPr lang="pt-BR" sz="2400" dirty="0"/>
              <a:t>2008: 11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pt-BR" sz="2400" dirty="0"/>
              <a:t>- Maior acesso dos surdos ao Ensino Superior</a:t>
            </a:r>
          </a:p>
          <a:p>
            <a:pPr rtl="0">
              <a:spcBef>
                <a:spcPts val="0"/>
              </a:spcBef>
              <a:buNone/>
            </a:pPr>
            <a:r>
              <a:rPr lang="pt-BR" sz="2400" dirty="0"/>
              <a:t>Lei 10.436 de 2002 e Decreto 5.262 de 2005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b="1" dirty="0"/>
              <a:t>A Escrita de Sinais (</a:t>
            </a:r>
            <a:r>
              <a:rPr lang="pt-BR" b="1" dirty="0" err="1"/>
              <a:t>SignWriting</a:t>
            </a:r>
            <a:r>
              <a:rPr lang="pt-BR" b="1" dirty="0"/>
              <a:t>)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2400" dirty="0"/>
              <a:t>- Sistema de escrita utilizado em mais de 40 países (BUTTLER, 2012);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pt-BR" sz="2400" dirty="0"/>
              <a:t>- Registro do texto escrito em Língua de Sinais (LS);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pt-BR" sz="2400" dirty="0"/>
              <a:t>- Apesar dessa nova ferramenta, os trabalhos acadêmicos ainda são produzidos em Língua Portuguesa (LP).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-1675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b="1" dirty="0"/>
              <a:t>As traduções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91325" y="831950"/>
            <a:ext cx="8700000" cy="357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2000" dirty="0"/>
              <a:t>Proposta de tradução de resumos de teses de doutorado e artigos para o </a:t>
            </a:r>
            <a:r>
              <a:rPr lang="pt-BR" sz="2000" dirty="0" err="1"/>
              <a:t>SignWriting</a:t>
            </a:r>
            <a:r>
              <a:rPr lang="pt-BR" sz="2000" dirty="0"/>
              <a:t>:</a:t>
            </a:r>
          </a:p>
          <a:p>
            <a:pPr rtl="0">
              <a:spcBef>
                <a:spcPts val="0"/>
              </a:spcBef>
              <a:buNone/>
            </a:pPr>
            <a:endParaRPr sz="1900" dirty="0"/>
          </a:p>
          <a:p>
            <a:pPr rtl="0">
              <a:spcBef>
                <a:spcPts val="0"/>
              </a:spcBef>
              <a:buNone/>
            </a:pPr>
            <a:r>
              <a:rPr lang="pt-BR" sz="2000" dirty="0"/>
              <a:t>Ribeiro (2012): </a:t>
            </a:r>
            <a:r>
              <a:rPr lang="pt-BR" sz="2000" i="1" dirty="0"/>
              <a:t>O discurso acadêmico-científico produzido por surdos: entre o fazer acadêmico e o fazer militante  </a:t>
            </a:r>
            <a:r>
              <a:rPr lang="pt-BR" sz="2000" dirty="0"/>
              <a:t>(tese doutoral</a:t>
            </a:r>
            <a:r>
              <a:rPr lang="pt-BR" sz="2000" dirty="0" smtClean="0"/>
              <a:t>)</a:t>
            </a:r>
          </a:p>
          <a:p>
            <a:pPr rtl="0">
              <a:spcBef>
                <a:spcPts val="0"/>
              </a:spcBef>
              <a:buNone/>
            </a:pPr>
            <a:endParaRPr lang="pt-BR" sz="2000" dirty="0"/>
          </a:p>
          <a:p>
            <a:pPr rtl="0">
              <a:spcBef>
                <a:spcPts val="0"/>
              </a:spcBef>
              <a:buNone/>
            </a:pPr>
            <a:r>
              <a:rPr lang="pt-BR" sz="2000" dirty="0"/>
              <a:t>Azevedo (2013): </a:t>
            </a:r>
            <a:r>
              <a:rPr lang="pt-BR" sz="2000" i="1" dirty="0"/>
              <a:t>Significado e comunicação: compreendendo as mediações linguísticas entre professoras e alunos surdos pelas vias da tradução e da </a:t>
            </a:r>
            <a:r>
              <a:rPr lang="pt-BR" sz="2000" i="1" dirty="0" err="1"/>
              <a:t>etnonarrativa</a:t>
            </a:r>
            <a:r>
              <a:rPr lang="pt-BR" sz="2000" i="1" dirty="0"/>
              <a:t> </a:t>
            </a:r>
            <a:r>
              <a:rPr lang="pt-BR" sz="2000" dirty="0"/>
              <a:t>(tese doutoral)</a:t>
            </a:r>
          </a:p>
          <a:p>
            <a:pPr>
              <a:spcBef>
                <a:spcPts val="0"/>
              </a:spcBef>
              <a:buNone/>
            </a:pPr>
            <a:endParaRPr lang="pt-BR" sz="2000" dirty="0" smtClean="0"/>
          </a:p>
          <a:p>
            <a:pPr>
              <a:spcBef>
                <a:spcPts val="0"/>
              </a:spcBef>
              <a:buNone/>
            </a:pPr>
            <a:r>
              <a:rPr lang="pt-BR" sz="2000" dirty="0" smtClean="0"/>
              <a:t>Santos </a:t>
            </a:r>
            <a:r>
              <a:rPr lang="pt-BR" sz="2000" dirty="0"/>
              <a:t>(2013): </a:t>
            </a:r>
            <a:r>
              <a:rPr lang="pt-BR" sz="2000" i="1" dirty="0"/>
              <a:t>“Vejo Vozes”: a relação do professor fluente em Libras com os estudantes surdos no contexto da escola bilíngue</a:t>
            </a:r>
            <a:r>
              <a:rPr lang="pt-BR" sz="2000" dirty="0"/>
              <a:t> (artigo)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-988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b="1" dirty="0"/>
              <a:t>Metodologia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5143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1) Estudo do texto fonte em Língua Portuguesa;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/>
              <a:t>2) Tradução para a Libras (glosas);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/>
              <a:t>3) Gravação das glosas em áudio;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/>
              <a:t>4) Gravação de vídeo em Libras com auxílio das glosas;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/>
              <a:t>5) Transcrição do vídeo em SW;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/>
              <a:t>6) Revisão da tradução (texto fonte e texto alvo);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/>
              <a:t>7) Adaptações para a modalidade escrita;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/>
              <a:t>8) Revisão geral da escrita do texto em SW;</a:t>
            </a:r>
          </a:p>
          <a:p>
            <a:pPr rtl="0">
              <a:spcBef>
                <a:spcPts val="0"/>
              </a:spcBef>
              <a:buNone/>
            </a:pPr>
            <a:r>
              <a:rPr lang="pt-BR" sz="2400"/>
              <a:t>9) Escrita do texto no SignPuddle;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400"/>
              <a:t>10) Estruturar colunas do texto e gerar arquivo PDF.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pt-BR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b="1" dirty="0"/>
              <a:t>Reflexões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70125" y="1200150"/>
            <a:ext cx="8654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2700"/>
              <a:t>- Problemas de tradução;</a:t>
            </a:r>
          </a:p>
          <a:p>
            <a:pPr rtl="0">
              <a:spcBef>
                <a:spcPts val="0"/>
              </a:spcBef>
              <a:buNone/>
            </a:pPr>
            <a:r>
              <a:rPr lang="pt-BR" sz="2700"/>
              <a:t>- O gênero: resumo;</a:t>
            </a:r>
          </a:p>
          <a:p>
            <a:pPr rtl="0">
              <a:spcBef>
                <a:spcPts val="0"/>
              </a:spcBef>
              <a:buNone/>
            </a:pPr>
            <a:r>
              <a:rPr lang="pt-BR" sz="2700"/>
              <a:t>	- Síntese</a:t>
            </a:r>
          </a:p>
          <a:p>
            <a:pPr rtl="0">
              <a:spcBef>
                <a:spcPts val="0"/>
              </a:spcBef>
              <a:buNone/>
            </a:pPr>
            <a:r>
              <a:rPr lang="pt-BR" sz="2700"/>
              <a:t>- A linguagem acadêmica;</a:t>
            </a:r>
          </a:p>
          <a:p>
            <a:pPr rtl="0">
              <a:spcBef>
                <a:spcPts val="0"/>
              </a:spcBef>
              <a:buNone/>
            </a:pPr>
            <a:r>
              <a:rPr lang="pt-BR" sz="2700"/>
              <a:t>- Tradução: LP (escrito) &gt; Libras (vídeo) &gt; Libras (SW)</a:t>
            </a:r>
          </a:p>
          <a:p>
            <a:pPr>
              <a:spcBef>
                <a:spcPts val="0"/>
              </a:spcBef>
              <a:buNone/>
            </a:pPr>
            <a:r>
              <a:rPr lang="pt-BR" sz="2700"/>
              <a:t>                   LP (escrito) &gt; Libras (SW)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b="1" dirty="0"/>
              <a:t>Considerações Finais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2400"/>
              <a:t>- O SignWriting é uma escrita viva em que o leitor pode produzir e adquirir novos conhecimentos. (SILVA, 2009);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pt-BR" sz="2400"/>
              <a:t>- Desmistificação do texto em LP quando traduzido para esse sistema;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pt-BR" sz="2400"/>
              <a:t>- Importância da escrita de sinais para as Comunidades Surdas.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pt-BR" sz="2400"/>
              <a:t>- “Traduzir não é como fazer pastel. Leva tempo”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dirty="0" smtClean="0"/>
              <a:t>Outras referências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200"/>
              <a:t> </a:t>
            </a:r>
            <a:r>
              <a:rPr lang="pt-BR" sz="1800" b="1" baseline="30000"/>
              <a:t>1 </a:t>
            </a:r>
            <a:r>
              <a:rPr lang="pt-BR" sz="1200" u="sng">
                <a:solidFill>
                  <a:schemeClr val="hlink"/>
                </a:solidFill>
                <a:hlinkClick r:id="rId3"/>
              </a:rPr>
              <a:t>http://www.porsinal.pt/index.php%3Fps%3Dartigos%26idt%3Dartc%26cat%3D16%26idart%3D146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255594" y="703498"/>
            <a:ext cx="6632812" cy="3997805"/>
          </a:xfrm>
        </p:spPr>
        <p:txBody>
          <a:bodyPr>
            <a:noAutofit/>
          </a:bodyPr>
          <a:lstStyle/>
          <a:p>
            <a:r>
              <a:rPr lang="pt-BR" sz="1400" b="1" dirty="0"/>
              <a:t>Madson Barreto</a:t>
            </a:r>
          </a:p>
          <a:p>
            <a:pPr>
              <a:buNone/>
            </a:pPr>
            <a:r>
              <a:rPr lang="pt-BR" sz="1400" dirty="0"/>
              <a:t>madson@librasescrita.com.br</a:t>
            </a:r>
          </a:p>
          <a:p>
            <a:pPr>
              <a:buNone/>
            </a:pPr>
            <a:r>
              <a:rPr lang="pt-BR" sz="1400" dirty="0">
                <a:hlinkClick r:id="rId2"/>
              </a:rPr>
              <a:t>www.librasescrita.com.br</a:t>
            </a:r>
            <a:endParaRPr lang="pt-BR" sz="1400" dirty="0"/>
          </a:p>
          <a:p>
            <a:pPr>
              <a:buNone/>
            </a:pPr>
            <a:r>
              <a:rPr lang="pt-BR" sz="1400" dirty="0"/>
              <a:t>Co-fundador e Professor na Libras Escrita – Brasil</a:t>
            </a:r>
          </a:p>
          <a:p>
            <a:pPr>
              <a:buNone/>
            </a:pPr>
            <a:endParaRPr lang="pt-BR" sz="1400" dirty="0"/>
          </a:p>
          <a:p>
            <a:r>
              <a:rPr lang="pt-BR" sz="1400" b="1" dirty="0" smtClean="0"/>
              <a:t>Pedro </a:t>
            </a:r>
            <a:r>
              <a:rPr lang="pt-BR" sz="1400" b="1" dirty="0" err="1" smtClean="0"/>
              <a:t>Zampier</a:t>
            </a:r>
            <a:endParaRPr lang="pt-BR" sz="1400" b="1" dirty="0"/>
          </a:p>
          <a:p>
            <a:pPr>
              <a:buNone/>
            </a:pPr>
            <a:r>
              <a:rPr lang="pt-BR" sz="1400" dirty="0" smtClean="0"/>
              <a:t>pzlvo@Hotmail.com</a:t>
            </a:r>
            <a:endParaRPr lang="pt-BR" sz="1400" dirty="0"/>
          </a:p>
          <a:p>
            <a:pPr>
              <a:buNone/>
            </a:pPr>
            <a:r>
              <a:rPr lang="pt-BR" sz="1400" dirty="0" smtClean="0"/>
              <a:t>Tradutor intérprete de Libras na Universidade</a:t>
            </a:r>
          </a:p>
          <a:p>
            <a:pPr>
              <a:buNone/>
            </a:pPr>
            <a:r>
              <a:rPr lang="pt-BR" sz="1400" dirty="0" smtClean="0"/>
              <a:t>Federal de Ouro Preto -  Brasil</a:t>
            </a:r>
            <a:endParaRPr lang="pt-BR" sz="1400" dirty="0"/>
          </a:p>
          <a:p>
            <a:pPr>
              <a:buNone/>
            </a:pPr>
            <a:endParaRPr lang="pt-BR" sz="1400" dirty="0"/>
          </a:p>
          <a:p>
            <a:r>
              <a:rPr lang="pt-BR" sz="1400" b="1" dirty="0" smtClean="0"/>
              <a:t>Raquel Barreto</a:t>
            </a:r>
            <a:endParaRPr lang="pt-BR" sz="1400" b="1" dirty="0"/>
          </a:p>
          <a:p>
            <a:pPr>
              <a:buNone/>
            </a:pPr>
            <a:r>
              <a:rPr lang="pt-BR" sz="1400" dirty="0" smtClean="0"/>
              <a:t>raquel@librasescrita.com.br</a:t>
            </a:r>
          </a:p>
          <a:p>
            <a:pPr>
              <a:buNone/>
            </a:pPr>
            <a:r>
              <a:rPr lang="pt-BR" sz="1400" dirty="0" smtClean="0">
                <a:hlinkClick r:id="rId2"/>
              </a:rPr>
              <a:t>www.librasescrita.com.br</a:t>
            </a:r>
            <a:endParaRPr lang="pt-BR" sz="1400" dirty="0"/>
          </a:p>
          <a:p>
            <a:pPr>
              <a:buNone/>
            </a:pPr>
            <a:r>
              <a:rPr lang="pt-BR" sz="1400" dirty="0" err="1" smtClean="0"/>
              <a:t>Co-fundadora</a:t>
            </a:r>
            <a:r>
              <a:rPr lang="pt-BR" sz="1400" dirty="0" smtClean="0"/>
              <a:t> e Professora na Libras Escrita - Brasil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5900" y="33468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Contatos</a:t>
            </a:r>
            <a:br>
              <a:rPr lang="pt-BR" dirty="0" smtClean="0"/>
            </a:br>
            <a:r>
              <a:rPr lang="pt-BR" sz="1650" dirty="0" smtClean="0"/>
              <a:t>Info </a:t>
            </a:r>
            <a:r>
              <a:rPr lang="pt-BR" sz="1650" dirty="0" err="1" smtClean="0"/>
              <a:t>contacts</a:t>
            </a:r>
            <a:endParaRPr lang="pt-BR" sz="165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60" y="914064"/>
            <a:ext cx="541210" cy="40776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20723"/>
          <a:stretch/>
        </p:blipFill>
        <p:spPr>
          <a:xfrm>
            <a:off x="6431093" y="778313"/>
            <a:ext cx="918102" cy="11245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4"/>
          <a:stretch/>
        </p:blipFill>
        <p:spPr>
          <a:xfrm>
            <a:off x="6431093" y="2211112"/>
            <a:ext cx="996010" cy="116979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93" y="3830762"/>
            <a:ext cx="1098142" cy="11957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62" y="3830762"/>
            <a:ext cx="570843" cy="65918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92" y="2299759"/>
            <a:ext cx="583278" cy="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486</Words>
  <Application>Microsoft Macintosh PowerPoint</Application>
  <PresentationFormat>On-screen Show (16:9)</PresentationFormat>
  <Paragraphs>76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Cacho</vt:lpstr>
      <vt:lpstr>TRANSLATION INTO SIGNWRITING OF DOCTORATE DISSERTATION AND PAPER ABSTRACTS: A NEW PARADIGM</vt:lpstr>
      <vt:lpstr>Contexto atual</vt:lpstr>
      <vt:lpstr>A Escrita de Sinais (SignWriting)</vt:lpstr>
      <vt:lpstr>As traduções</vt:lpstr>
      <vt:lpstr>Metodologia</vt:lpstr>
      <vt:lpstr>Reflexões</vt:lpstr>
      <vt:lpstr>Considerações Finais</vt:lpstr>
      <vt:lpstr>Outras referências</vt:lpstr>
      <vt:lpstr>Contatos Info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TRADUÇÃO PARA O SIGNWRITING DE RESUMOS DE TESES DE DOUTORADO E ARTIGOS: UM NOVO PARADIGMA </dc:title>
  <cp:lastModifiedBy>Valerie Sutton</cp:lastModifiedBy>
  <cp:revision>4</cp:revision>
  <dcterms:modified xsi:type="dcterms:W3CDTF">2014-07-19T18:52:31Z</dcterms:modified>
</cp:coreProperties>
</file>