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2" r:id="rId2"/>
    <p:sldId id="278" r:id="rId3"/>
    <p:sldId id="279" r:id="rId4"/>
    <p:sldId id="284" r:id="rId5"/>
    <p:sldId id="286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8" r:id="rId17"/>
    <p:sldId id="267" r:id="rId18"/>
    <p:sldId id="269" r:id="rId19"/>
    <p:sldId id="28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560" y="-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B6E8-764C-461E-8BD8-BFDBA6543C8B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1ACC880-DAA4-40A4-9733-C609291DE2B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4794-EB04-4DAC-8F8D-12BE9C3317C4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D453-4933-478D-BEFA-27BC0DF519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C234-11CF-4B7A-9708-423E52F59BC0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6B3B-1F1B-4294-825D-863AC7F9FF0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22B1-A7BE-463F-8807-6D77E147DCAE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2EB2-EE4E-4C31-B260-881EF2BA5FE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50A4-0FEB-4555-9BE5-96F1D42D9679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6EFF-BD89-4217-A96D-77FCBBC8794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6C7F-5F16-4420-8428-46E7A4D43590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01F1-C5F5-4892-A762-2C51CE1D94F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50E1-8483-4C05-9E53-0E26F2B6861E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3002-2545-4325-96CF-9C783587F1B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5BEC-0678-40D1-9D79-0B00B6D49891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BEAA-4A8B-413A-8D66-193AD41432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2228-0900-465D-B86C-4CAEED3E793C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A4EC-3880-4E1E-827E-C9AF930BF4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3554F-AD9D-4725-9A9F-6CEB538DC664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B0EEF-5BBF-4A3E-8C43-91D2523FDA8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0524-D952-42A9-B97A-51CEC4E53307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CA68-097F-4C31-8EE7-47C2731655C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D2A43C61-71E2-46CA-8D75-8B974CD2480A}" type="datetimeFigureOut">
              <a:rPr lang="pt-BR"/>
              <a:pPr>
                <a:defRPr/>
              </a:pPr>
              <a:t>7/21/14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5C9D7A38-6B29-4F51-92F3-9358E1DFA7A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0" r:id="rId8"/>
    <p:sldLayoutId id="2147483711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13" y="1057275"/>
            <a:ext cx="13081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m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552700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m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292600"/>
            <a:ext cx="12969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052513"/>
            <a:ext cx="13176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m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4338" y="2544763"/>
            <a:ext cx="11414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agem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505825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Franklin Gothic Book" pitchFamily="34" charset="0"/>
            </a:endParaRPr>
          </a:p>
        </p:txBody>
      </p:sp>
      <p:pic>
        <p:nvPicPr>
          <p:cNvPr id="5129" name="Imagem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4338" y="4365625"/>
            <a:ext cx="11414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ítulo 1"/>
          <p:cNvSpPr>
            <a:spLocks noGrp="1"/>
          </p:cNvSpPr>
          <p:nvPr>
            <p:ph type="ctrTitle"/>
          </p:nvPr>
        </p:nvSpPr>
        <p:spPr>
          <a:xfrm>
            <a:off x="1187450" y="4076700"/>
            <a:ext cx="3744913" cy="1368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Contribution of Assistive Communication and Writing Signs for Communication with Deaf</a:t>
            </a:r>
            <a:endParaRPr lang="pt-BR" sz="36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827088" y="692150"/>
            <a:ext cx="7345362" cy="543401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dirty="0" smtClean="0"/>
              <a:t>O ensino da Libras congrega diversos profissionais, que atuam com saberes e instrumentos diferenciados  para efetivar o atendimento e possibilitar uma real integração. O professor de Libras precisa estar consciente de seu papel na formação de novos profissionais por meio do ensino da língua e, nesse contexto, é preciso valorizar a escrita de sinais da própria língua pelo sistema </a:t>
            </a:r>
            <a:r>
              <a:rPr lang="pt-BR" dirty="0" err="1" smtClean="0"/>
              <a:t>SignWriting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ramide de masl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43000"/>
            <a:ext cx="7272338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270125" y="69215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Franklin Gothic Book" pitchFamily="34" charset="0"/>
              </a:rPr>
              <a:t>PIRÂMIDE DE MASLOW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Justificativa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2119313"/>
            <a:ext cx="7343775" cy="3603625"/>
          </a:xfrm>
        </p:spPr>
        <p:txBody>
          <a:bodyPr anchor="ctr"/>
          <a:lstStyle/>
          <a:p>
            <a:pPr algn="just" eaLnBrk="1" hangingPunct="1">
              <a:buFont typeface="Georgia" pitchFamily="18" charset="0"/>
              <a:buNone/>
            </a:pPr>
            <a:r>
              <a:rPr lang="pt-BR" dirty="0" smtClean="0"/>
              <a:t>	</a:t>
            </a:r>
            <a:r>
              <a:rPr lang="pt-BR" sz="2600" dirty="0" smtClean="0"/>
              <a:t>Diante do exposto, pretendemos neste estudo descrever como se dá o desenvolvimento de um processo de comunicação alternativa, adaptada para o aluno Surdo que necessite de atendimento na área de saúde escolar.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Objetivos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2119313"/>
            <a:ext cx="7343775" cy="3603625"/>
          </a:xfrm>
        </p:spPr>
        <p:txBody>
          <a:bodyPr anchor="ctr"/>
          <a:lstStyle/>
          <a:p>
            <a:pPr eaLnBrk="1" hangingPunct="1"/>
            <a:r>
              <a:rPr lang="pt-BR" dirty="0" smtClean="0"/>
              <a:t>Objetivo Geral</a:t>
            </a:r>
          </a:p>
          <a:p>
            <a:pPr lvl="1" algn="just" eaLnBrk="1" hangingPunct="1"/>
            <a:r>
              <a:rPr lang="pt-BR" dirty="0" smtClean="0"/>
              <a:t>Confeccionar um caixa de comunicação alternativa que utilize a comunicação para a comunicação alternativa. </a:t>
            </a:r>
          </a:p>
          <a:p>
            <a:pPr lvl="1" algn="just" eaLnBrk="1" hangingPunct="1">
              <a:buFont typeface="Georgia" pitchFamily="18" charset="0"/>
              <a:buNone/>
            </a:pPr>
            <a:endParaRPr lang="pt-BR" dirty="0" smtClean="0"/>
          </a:p>
          <a:p>
            <a:pPr algn="just" eaLnBrk="1" hangingPunct="1"/>
            <a:r>
              <a:rPr lang="pt-BR" dirty="0" smtClean="0"/>
              <a:t>Objetivo Específico</a:t>
            </a:r>
          </a:p>
          <a:p>
            <a:pPr lvl="1" algn="just" eaLnBrk="1" hangingPunct="1"/>
            <a:r>
              <a:rPr lang="pt-BR" dirty="0" smtClean="0"/>
              <a:t>Adaptar a caixa de comunicação alternativa  para o paciente Surdo utilizá-la com o profissional da área de saúde e que esta utilize a Língua de Sinais Brasileira – LSB e a escrita de sinais </a:t>
            </a:r>
            <a:r>
              <a:rPr lang="en-US" dirty="0" smtClean="0"/>
              <a:t>–</a:t>
            </a:r>
            <a:r>
              <a:rPr lang="pt-BR" dirty="0" smtClean="0"/>
              <a:t> </a:t>
            </a:r>
            <a:r>
              <a:rPr lang="pt-BR" dirty="0" err="1" smtClean="0"/>
              <a:t>SignWriting</a:t>
            </a:r>
            <a:r>
              <a:rPr lang="pt-BR" dirty="0" smtClean="0"/>
              <a:t>.</a:t>
            </a:r>
          </a:p>
          <a:p>
            <a:pPr lvl="1" eaLnBrk="1" hangingPunct="1">
              <a:buFont typeface="Georgia" pitchFamily="18" charset="0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Materiais e Métodos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2119313"/>
            <a:ext cx="7159625" cy="3603625"/>
          </a:xfrm>
        </p:spPr>
        <p:txBody>
          <a:bodyPr anchor="ctr"/>
          <a:lstStyle/>
          <a:p>
            <a:pPr algn="just" eaLnBrk="1" hangingPunct="1"/>
            <a:r>
              <a:rPr lang="pt-BR" dirty="0" smtClean="0"/>
              <a:t>Para a criação da caixa de comunicação alternativa, relatamos um caso clínico, exposto pelos alunos da área de saúde, que frequentam o curso de Libras. Analisamos as necessidades dos requisitos básicos que deveriam estar presentes na caixa para que esse material se tornasse eficaz. </a:t>
            </a:r>
          </a:p>
          <a:p>
            <a:pPr algn="just"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66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Caso Clínico </a:t>
            </a:r>
            <a:r>
              <a:rPr lang="pt-BR" dirty="0" smtClean="0"/>
              <a:t>Descrito</a:t>
            </a:r>
            <a:endParaRPr lang="pt-BR" dirty="0"/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1700213"/>
            <a:ext cx="7343775" cy="4465637"/>
          </a:xfrm>
        </p:spPr>
        <p:txBody>
          <a:bodyPr rtlCol="0">
            <a:normAutofit lnSpcReduction="100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/>
              <a:t>“Criança de 8 anos, sexo feminino, Surda, acompanhada pela </a:t>
            </a:r>
            <a:r>
              <a:rPr lang="pt-BR" sz="1800" dirty="0" smtClean="0"/>
              <a:t>mãe também surda, </a:t>
            </a:r>
            <a:r>
              <a:rPr lang="pt-BR" sz="1800" dirty="0"/>
              <a:t>vão para o espaço multidisciplinar de atenção à </a:t>
            </a:r>
            <a:r>
              <a:rPr lang="pt-BR" sz="1800" dirty="0" smtClean="0"/>
              <a:t>saúde. </a:t>
            </a:r>
            <a:r>
              <a:rPr lang="pt-BR" sz="1800" dirty="0"/>
              <a:t>Criança apresenta febre alta, vômitos, dificuldade respiratória e fraqueza muscular. </a:t>
            </a:r>
            <a:r>
              <a:rPr lang="pt-BR" sz="1800" dirty="0" smtClean="0"/>
              <a:t>A criança </a:t>
            </a:r>
            <a:r>
              <a:rPr lang="pt-BR" sz="1800" dirty="0"/>
              <a:t>foi imediatamente </a:t>
            </a:r>
            <a:r>
              <a:rPr lang="pt-BR" sz="1800" dirty="0" smtClean="0"/>
              <a:t>atendida. Após </a:t>
            </a:r>
            <a:r>
              <a:rPr lang="pt-BR" sz="1800" dirty="0" err="1" smtClean="0"/>
              <a:t>registar</a:t>
            </a:r>
            <a:r>
              <a:rPr lang="pt-BR" sz="1800" dirty="0" smtClean="0"/>
              <a:t> os sintomas que eram visíveis de se perceber, </a:t>
            </a:r>
            <a:r>
              <a:rPr lang="pt-BR" sz="1800" dirty="0"/>
              <a:t>a criança foi encaminhada em observação para investigação do caso, sem previsão de alta no hospital. </a:t>
            </a:r>
            <a:r>
              <a:rPr lang="pt-BR" sz="1800" dirty="0" smtClean="0"/>
              <a:t>Para facilitar e garantir </a:t>
            </a:r>
            <a:r>
              <a:rPr lang="pt-BR" sz="1800" dirty="0"/>
              <a:t>a comunicação com a </a:t>
            </a:r>
            <a:r>
              <a:rPr lang="pt-BR" sz="1800" dirty="0" smtClean="0"/>
              <a:t>mãe </a:t>
            </a:r>
            <a:r>
              <a:rPr lang="pt-BR" sz="1800" dirty="0"/>
              <a:t>e a criança, que são Surdas, a equipe de saúde discutiu em reunião interdisciplinar (médico, enfermeiro, nutricionista e terapeuta ocupacional), quais os elementos básicos para a comunicação com a paciente e sua acompanhante.”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/>
          <a:lstStyle/>
          <a:p>
            <a:pPr eaLnBrk="1" hangingPunct="1"/>
            <a:r>
              <a:rPr lang="pt-BR" smtClean="0"/>
              <a:t>Materiais e Métodos</a:t>
            </a:r>
            <a:br>
              <a:rPr lang="pt-BR" smtClean="0"/>
            </a:br>
            <a:endParaRPr lang="pt-BR" smtClean="0"/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4868863"/>
            <a:ext cx="7272338" cy="12715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000" dirty="0" smtClean="0"/>
              <a:t>Os termos acima, foram os selecionados como forma de facilitar a comunicação mínima direta entre o paciente e os profissionais de saúde que precisavam entender os sintomas físicos e emocionais do paciente. </a:t>
            </a:r>
          </a:p>
          <a:p>
            <a:pPr algn="just" eaLnBrk="1" hangingPunct="1">
              <a:lnSpc>
                <a:spcPct val="90000"/>
              </a:lnSpc>
            </a:pPr>
            <a:endParaRPr lang="pt-BR" sz="20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550" y="1695450"/>
          <a:ext cx="7272808" cy="2947989"/>
        </p:xfrm>
        <a:graphic>
          <a:graphicData uri="http://schemas.openxmlformats.org/drawingml/2006/table">
            <a:tbl>
              <a:tblPr/>
              <a:tblGrid>
                <a:gridCol w="1152128"/>
                <a:gridCol w="1085503"/>
                <a:gridCol w="858713"/>
                <a:gridCol w="936104"/>
                <a:gridCol w="728789"/>
                <a:gridCol w="855387"/>
                <a:gridCol w="792088"/>
                <a:gridCol w="864096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nutricionista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fome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cuidar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descansar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cirurgia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tontura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banheiro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cansaço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dieta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conversar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chorar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deitar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febre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enjoo (náuseas)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exames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alegria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comer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explicar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precisar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levantar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injeção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urina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dúvida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tristeza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alimentação/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alimentos (diversos)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querer/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não querer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perguntar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andar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seringa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fezes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medo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raiva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horário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gostar/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não gostar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responder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enfermeiro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curativo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vômito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dor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saúde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entender/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não entender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dormir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remédio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tosse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banho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paciência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Materiais e Métodos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119313"/>
            <a:ext cx="7272338" cy="3973512"/>
          </a:xfrm>
        </p:spPr>
        <p:txBody>
          <a:bodyPr anchor="ctr"/>
          <a:lstStyle/>
          <a:p>
            <a:pPr algn="just" eaLnBrk="1" hangingPunct="1"/>
            <a:r>
              <a:rPr lang="pt-BR" dirty="0" smtClean="0"/>
              <a:t>Definido os termos primordiais, a equipe de solicitou aos pesquisadores criar um recurso de comunicação alternativa que pudesse auxiliar os profissionais e os Surdos a se comunicarem;</a:t>
            </a:r>
          </a:p>
          <a:p>
            <a:pPr algn="just" eaLnBrk="1" hangingPunct="1"/>
            <a:r>
              <a:rPr lang="pt-BR" dirty="0" smtClean="0"/>
              <a:t>A partir de orientações de um pesquisador lexicógrafo Surdo e de professores de Libras, foi pensado uma caixa de comunicação alternativa que utilizasse três ícones linguísticos: a palavra ( Língua Portuguesa), o sinal (LSB) e a escrita de </a:t>
            </a:r>
            <a:r>
              <a:rPr lang="pt-BR" dirty="0" err="1" smtClean="0"/>
              <a:t>sinias</a:t>
            </a:r>
            <a:r>
              <a:rPr lang="pt-BR" dirty="0" smtClean="0"/>
              <a:t> (</a:t>
            </a:r>
            <a:r>
              <a:rPr lang="pt-BR" dirty="0" err="1" smtClean="0"/>
              <a:t>SignWriting</a:t>
            </a:r>
            <a:r>
              <a:rPr lang="pt-BR" dirty="0" smtClean="0"/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790575"/>
          </a:xfrm>
        </p:spPr>
        <p:txBody>
          <a:bodyPr/>
          <a:lstStyle/>
          <a:p>
            <a:pPr eaLnBrk="1" hangingPunct="1"/>
            <a:r>
              <a:rPr lang="pt-BR" smtClean="0"/>
              <a:t>Resultados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1555750"/>
            <a:ext cx="7273925" cy="966788"/>
          </a:xfrm>
        </p:spPr>
        <p:txBody>
          <a:bodyPr/>
          <a:lstStyle/>
          <a:p>
            <a:pPr eaLnBrk="1" hangingPunct="1"/>
            <a:r>
              <a:rPr lang="pt-BR" smtClean="0"/>
              <a:t>1 caixa para comunicação alternativa adaptada</a:t>
            </a:r>
          </a:p>
          <a:p>
            <a:pPr eaLnBrk="1" hangingPunct="1"/>
            <a:r>
              <a:rPr lang="pt-BR" smtClean="0"/>
              <a:t>Cartões sinalizados</a:t>
            </a:r>
          </a:p>
        </p:txBody>
      </p:sp>
      <p:pic>
        <p:nvPicPr>
          <p:cNvPr id="22532" name="Picture 2" descr="C:\Users\Julisse\Desktop\DSC00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839530"/>
            <a:ext cx="662473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3284984"/>
            <a:ext cx="13681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CaixaDeTexto 5"/>
          <p:cNvSpPr txBox="1">
            <a:spLocks noChangeArrowheads="1"/>
          </p:cNvSpPr>
          <p:nvPr/>
        </p:nvSpPr>
        <p:spPr bwMode="auto">
          <a:xfrm>
            <a:off x="2925963" y="4061048"/>
            <a:ext cx="853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dirty="0">
                <a:latin typeface="Franklin Gothic Book" pitchFamily="34" charset="0"/>
              </a:rPr>
              <a:t>INJEÇÃO</a:t>
            </a:r>
            <a:r>
              <a:rPr lang="pt-BR" dirty="0">
                <a:latin typeface="Franklin Gothic Book" pitchFamily="34" charset="0"/>
              </a:rPr>
              <a:t> </a:t>
            </a:r>
          </a:p>
        </p:txBody>
      </p:sp>
      <p:sp>
        <p:nvSpPr>
          <p:cNvPr id="29" name="CaixaDeTexto 3"/>
          <p:cNvSpPr txBox="1">
            <a:spLocks noChangeArrowheads="1"/>
          </p:cNvSpPr>
          <p:nvPr/>
        </p:nvSpPr>
        <p:spPr bwMode="auto">
          <a:xfrm>
            <a:off x="6755830" y="4306380"/>
            <a:ext cx="7672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100" dirty="0">
                <a:latin typeface="Franklin Gothic Book" pitchFamily="34" charset="0"/>
              </a:rPr>
              <a:t>FEBRE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868144" y="3517032"/>
            <a:ext cx="1152128" cy="6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4644008" y="4941168"/>
            <a:ext cx="1584176" cy="6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843807" y="4941168"/>
            <a:ext cx="1584176" cy="6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1260128" y="4941168"/>
            <a:ext cx="791592" cy="6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755830" y="4941168"/>
            <a:ext cx="1120154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54088" y="728663"/>
            <a:ext cx="5850160" cy="2381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54088" y="3997325"/>
            <a:ext cx="5850160" cy="208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6631" name="Picture 2" descr="C:\Users\VAIO\Downloads\SW FEB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4149725"/>
            <a:ext cx="18208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CaixaDeTexto 3"/>
          <p:cNvSpPr txBox="1">
            <a:spLocks noChangeArrowheads="1"/>
          </p:cNvSpPr>
          <p:nvPr/>
        </p:nvSpPr>
        <p:spPr bwMode="auto">
          <a:xfrm>
            <a:off x="4164781" y="3997325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Franklin Gothic Book" pitchFamily="34" charset="0"/>
              </a:rPr>
              <a:t>FEBRE</a:t>
            </a:r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836613"/>
            <a:ext cx="18716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CaixaDeTexto 5"/>
          <p:cNvSpPr txBox="1">
            <a:spLocks noChangeArrowheads="1"/>
          </p:cNvSpPr>
          <p:nvPr/>
        </p:nvSpPr>
        <p:spPr bwMode="auto">
          <a:xfrm>
            <a:off x="4067944" y="776089"/>
            <a:ext cx="1104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Franklin Gothic Book" pitchFamily="34" charset="0"/>
              </a:rPr>
              <a:t>INJEÇÃO 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4">
            <a:lum bright="35000" contrast="14000"/>
          </a:blip>
          <a:srcRect/>
          <a:stretch>
            <a:fillRect/>
          </a:stretch>
        </p:blipFill>
        <p:spPr bwMode="auto">
          <a:xfrm>
            <a:off x="3177556" y="1145977"/>
            <a:ext cx="3269282" cy="196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3177556" y="2848170"/>
            <a:ext cx="3269282" cy="261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5">
            <a:lum bright="36000" contrast="53000"/>
          </a:blip>
          <a:srcRect/>
          <a:stretch>
            <a:fillRect/>
          </a:stretch>
        </p:blipFill>
        <p:spPr bwMode="auto">
          <a:xfrm>
            <a:off x="3347864" y="4430936"/>
            <a:ext cx="2609448" cy="165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idx="1"/>
          </p:nvPr>
        </p:nvSpPr>
        <p:spPr>
          <a:xfrm>
            <a:off x="971550" y="908050"/>
            <a:ext cx="7345363" cy="5329238"/>
          </a:xfrm>
        </p:spPr>
        <p:txBody>
          <a:bodyPr rtlCol="0">
            <a:normAutofit fontScale="77500" lnSpcReduction="20000"/>
          </a:bodyPr>
          <a:lstStyle/>
          <a:p>
            <a:pPr marL="63500" indent="-274320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pt-BR" sz="1900" dirty="0" smtClean="0"/>
          </a:p>
          <a:p>
            <a:pPr marL="63500" indent="-274320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pt-BR" sz="1900" dirty="0"/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3600" b="1" i="1" dirty="0"/>
              <a:t>Contribution of Assistive Communication and Writing Signs for Communication with </a:t>
            </a:r>
            <a:r>
              <a:rPr lang="en-US" sz="3600" b="1" i="1" dirty="0" smtClean="0"/>
              <a:t>Deaf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3600" b="1" i="1" dirty="0"/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pt-BR" sz="1900" dirty="0" smtClean="0"/>
          </a:p>
          <a:p>
            <a:pPr marL="63500" indent="-274320" algn="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BR" sz="1900" b="1" dirty="0" smtClean="0"/>
              <a:t>Dra. </a:t>
            </a:r>
            <a:r>
              <a:rPr lang="pt-BR" sz="1900" b="1" dirty="0" err="1" smtClean="0"/>
              <a:t>Enilde</a:t>
            </a:r>
            <a:r>
              <a:rPr lang="pt-BR" sz="1900" b="1" dirty="0" smtClean="0"/>
              <a:t> Faulstich – Universidade de Brasília – UnB</a:t>
            </a:r>
          </a:p>
          <a:p>
            <a:pPr marL="63500" indent="-274320" algn="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BR" sz="1900" dirty="0" smtClean="0"/>
              <a:t>enildef@uol.com.br</a:t>
            </a:r>
          </a:p>
          <a:p>
            <a:pPr marL="63500" indent="-274320" algn="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BR" sz="1900" b="1" dirty="0" err="1" smtClean="0"/>
              <a:t>Ms</a:t>
            </a:r>
            <a:r>
              <a:rPr lang="pt-BR" sz="1900" b="1" dirty="0" smtClean="0"/>
              <a:t>. Gláucio Castro Júnior </a:t>
            </a:r>
            <a:r>
              <a:rPr lang="pt-BR" sz="1900" b="1" dirty="0"/>
              <a:t>- Universidade de Brasília </a:t>
            </a:r>
            <a:r>
              <a:rPr lang="pt-BR" sz="1900" b="1" dirty="0" smtClean="0"/>
              <a:t>– UnB</a:t>
            </a:r>
          </a:p>
          <a:p>
            <a:pPr marL="63500" indent="-274320" algn="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BR" sz="1900" dirty="0" smtClean="0"/>
              <a:t>librasunb@gmail.com</a:t>
            </a:r>
          </a:p>
          <a:p>
            <a:pPr marL="63500" indent="-274320" algn="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BR" sz="1900" b="1" dirty="0" err="1" smtClean="0"/>
              <a:t>Ms</a:t>
            </a:r>
            <a:r>
              <a:rPr lang="pt-BR" sz="1900" b="1" dirty="0" smtClean="0"/>
              <a:t>. </a:t>
            </a:r>
            <a:r>
              <a:rPr lang="pt-BR" sz="1900" b="1" dirty="0"/>
              <a:t>Patrícia Tuxi - Universidade de Brasília </a:t>
            </a:r>
            <a:r>
              <a:rPr lang="pt-BR" sz="1900" b="1" dirty="0" smtClean="0"/>
              <a:t>– UnB</a:t>
            </a:r>
          </a:p>
          <a:p>
            <a:pPr marL="63500" indent="-274320" algn="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t-BR" sz="1900" dirty="0" smtClean="0"/>
              <a:t>ptuxiinterprete@gmail.com</a:t>
            </a:r>
          </a:p>
          <a:p>
            <a:pPr marL="63500" indent="-274320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endParaRPr lang="pt-BR" sz="19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Discussão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205038"/>
            <a:ext cx="7272338" cy="3887787"/>
          </a:xfrm>
        </p:spPr>
        <p:txBody>
          <a:bodyPr anchor="ctr"/>
          <a:lstStyle/>
          <a:p>
            <a:pPr algn="just" eaLnBrk="1" hangingPunct="1"/>
            <a:endParaRPr lang="pt-BR" dirty="0" smtClean="0"/>
          </a:p>
          <a:p>
            <a:pPr algn="just" eaLnBrk="1" hangingPunct="1"/>
            <a:r>
              <a:rPr lang="pt-BR" dirty="0" smtClean="0"/>
              <a:t>Os cartões sinalizados e a escrita são os meios para a comunicação. É uma metodologia alternativa porque facilita um caso de conversação entre o paciente Surdo e o profissional da saúde. Serve como estratégia para assegurar que o Surdo fala por si, sem a necessidade de porta-voz. Assim, é garantido ao Surdo o direito de contato direto com o profissional que lhe atende; sua autonomia é desenvolvida e a cidadania é exercida. Também ao inserir o SW é valorizado a própria escrita da LS que é também um fator de identidade o sujeito Surdo.  </a:t>
            </a:r>
          </a:p>
          <a:p>
            <a:pPr algn="just" eaLnBrk="1" hangingPunct="1"/>
            <a:endParaRPr lang="pt-BR" dirty="0" smtClean="0"/>
          </a:p>
          <a:p>
            <a:pPr algn="just" eaLnBrk="1" hangingPunct="1"/>
            <a:endParaRPr lang="pt-BR" dirty="0" smtClean="0"/>
          </a:p>
          <a:p>
            <a:pPr algn="just"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Considerações Finais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119313"/>
            <a:ext cx="7088188" cy="3603625"/>
          </a:xfrm>
        </p:spPr>
        <p:txBody>
          <a:bodyPr anchor="ctr"/>
          <a:lstStyle/>
          <a:p>
            <a:pPr algn="just" eaLnBrk="1" hangingPunct="1"/>
            <a:r>
              <a:rPr lang="pt-BR" sz="1800" dirty="0" smtClean="0"/>
              <a:t>As fichas utilizadas foram uma forma de garantir uma comunicação mais efetiva com do Sujeito Surdo com os profissionais de saúde. </a:t>
            </a:r>
          </a:p>
          <a:p>
            <a:pPr algn="just" eaLnBrk="1" hangingPunct="1"/>
            <a:r>
              <a:rPr lang="pt-BR" sz="1800" dirty="0" smtClean="0"/>
              <a:t>Para as crianças que foram atendidas um sistema de significação da escrita da sua própria língua;</a:t>
            </a:r>
          </a:p>
          <a:p>
            <a:pPr algn="just" eaLnBrk="1" hangingPunct="1"/>
            <a:r>
              <a:rPr lang="pt-BR" sz="1800" dirty="0" smtClean="0"/>
              <a:t>Os adultos Surdos que não tem um contato efetivo com a escrita de sinais se sentiram estimulados e valorizados ;</a:t>
            </a:r>
          </a:p>
          <a:p>
            <a:pPr algn="just" eaLnBrk="1" hangingPunct="1"/>
            <a:r>
              <a:rPr lang="pt-BR" sz="1800" dirty="0" smtClean="0"/>
              <a:t>Os profissionais de saúde, que participam dos cursos de	LSB se mostraram abertos para o aprendizado da escrita de sinais; </a:t>
            </a:r>
          </a:p>
          <a:p>
            <a:pPr algn="just" eaLnBrk="1" hangingPunct="1"/>
            <a:r>
              <a:rPr lang="pt-BR" sz="1800" dirty="0" smtClean="0"/>
              <a:t>A caixa mostrou um alto potencial de aceitação a um baixo custo;</a:t>
            </a:r>
          </a:p>
          <a:p>
            <a:pPr algn="just" eaLnBrk="1" hangingPunct="1"/>
            <a:r>
              <a:rPr lang="pt-BR" sz="1800" dirty="0" smtClean="0"/>
              <a:t>Necessidade de novos estudos realizados com o público-alvo e</a:t>
            </a:r>
          </a:p>
          <a:p>
            <a:pPr algn="just" eaLnBrk="1" hangingPunct="1"/>
            <a:r>
              <a:rPr lang="pt-BR" sz="1800" dirty="0" smtClean="0"/>
              <a:t>Necessária aplicação com a comunidade Surda em uma escala</a:t>
            </a:r>
          </a:p>
          <a:p>
            <a:pPr eaLnBrk="1" hangingPunct="1">
              <a:buNone/>
            </a:pPr>
            <a:r>
              <a:rPr lang="pt-BR" sz="1800" dirty="0" smtClean="0"/>
              <a:t>maior.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pPr eaLnBrk="1" hangingPunct="1"/>
            <a:r>
              <a:rPr lang="pt-BR" smtClean="0"/>
              <a:t>Referências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1524000"/>
            <a:ext cx="7127875" cy="4641850"/>
          </a:xfrm>
        </p:spPr>
        <p:txBody>
          <a:bodyPr rtlCol="0" anchor="ctr"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Cardoso AHA, Rodrigues KG, </a:t>
            </a:r>
            <a:r>
              <a:rPr lang="pt-BR" sz="1400" dirty="0" err="1"/>
              <a:t>Bachion</a:t>
            </a:r>
            <a:r>
              <a:rPr lang="pt-BR" sz="1400" dirty="0"/>
              <a:t> MM. Percepção da pessoa com surdez severa e/ou profunda acerca do processo de comunicação durante seu atendimento de saúde. </a:t>
            </a:r>
            <a:r>
              <a:rPr lang="pt-BR" sz="1400" b="1" i="1" dirty="0" err="1"/>
              <a:t>Rev</a:t>
            </a:r>
            <a:r>
              <a:rPr lang="pt-BR" sz="1400" b="1" i="1" dirty="0"/>
              <a:t> Latino-</a:t>
            </a:r>
            <a:r>
              <a:rPr lang="pt-BR" sz="1400" b="1" i="1" dirty="0" err="1"/>
              <a:t>am</a:t>
            </a:r>
            <a:r>
              <a:rPr lang="pt-BR" sz="1400" b="1" i="1" dirty="0"/>
              <a:t> Enfermagem</a:t>
            </a:r>
            <a:r>
              <a:rPr lang="pt-BR" sz="1400" dirty="0"/>
              <a:t> 2006 julho-agosto; 14(4).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Chaveiro N, Barbosa MA, Porto CC, </a:t>
            </a:r>
            <a:r>
              <a:rPr lang="pt-BR" sz="1400" dirty="0" err="1"/>
              <a:t>Munari</a:t>
            </a:r>
            <a:r>
              <a:rPr lang="pt-BR" sz="1400" dirty="0"/>
              <a:t> DB, Medeiros M, Duarte SBR. Atendimento à pessoa surda que utiliza a língua de sinais, na perspectiva do profissional da saúde. </a:t>
            </a:r>
            <a:r>
              <a:rPr lang="pt-BR" sz="1400" b="1" i="1" dirty="0" err="1"/>
              <a:t>Cogitare</a:t>
            </a:r>
            <a:r>
              <a:rPr lang="pt-BR" sz="1400" b="1" i="1" dirty="0"/>
              <a:t> </a:t>
            </a:r>
            <a:r>
              <a:rPr lang="pt-BR" sz="1400" b="1" i="1" dirty="0" err="1"/>
              <a:t>Enferm</a:t>
            </a:r>
            <a:r>
              <a:rPr lang="pt-BR" sz="1400" dirty="0"/>
              <a:t>. 2010 Out/Dez; 15(4):639-45.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Costa LSM, Almeida RCN, </a:t>
            </a:r>
            <a:r>
              <a:rPr lang="pt-BR" sz="1400" dirty="0" err="1"/>
              <a:t>Mayworn</a:t>
            </a:r>
            <a:r>
              <a:rPr lang="pt-BR" sz="1400" dirty="0"/>
              <a:t> MC, Alves PTF, Bulhões PAM, Pinheiro VM. O atendimento em saúde através do olhar da pessoa surda: avaliação e propostas. </a:t>
            </a:r>
            <a:r>
              <a:rPr lang="pt-BR" sz="1400" b="1" i="1" dirty="0" err="1"/>
              <a:t>Rev</a:t>
            </a:r>
            <a:r>
              <a:rPr lang="pt-BR" sz="1400" b="1" i="1" dirty="0"/>
              <a:t> </a:t>
            </a:r>
            <a:r>
              <a:rPr lang="pt-BR" sz="1400" b="1" i="1" dirty="0" err="1"/>
              <a:t>Bras</a:t>
            </a:r>
            <a:r>
              <a:rPr lang="pt-BR" sz="1400" b="1" i="1" dirty="0"/>
              <a:t> </a:t>
            </a:r>
            <a:r>
              <a:rPr lang="pt-BR" sz="1400" b="1" i="1" dirty="0" err="1"/>
              <a:t>Clin</a:t>
            </a:r>
            <a:r>
              <a:rPr lang="pt-BR" sz="1400" b="1" i="1" dirty="0"/>
              <a:t> </a:t>
            </a:r>
            <a:r>
              <a:rPr lang="pt-BR" sz="1400" b="1" i="1" dirty="0" err="1"/>
              <a:t>Med</a:t>
            </a:r>
            <a:r>
              <a:rPr lang="pt-BR" sz="1400" dirty="0"/>
              <a:t>, 2009; 7:166-170.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FAULSTICH, </a:t>
            </a:r>
            <a:r>
              <a:rPr lang="pt-BR" sz="1400" dirty="0" err="1"/>
              <a:t>Enilde</a:t>
            </a:r>
            <a:r>
              <a:rPr lang="pt-BR" sz="1400" dirty="0"/>
              <a:t>. Formação de termos: do constructo e das regras às evidências empíricas. In: FAULSTICH, E.; ABREU, S. P. </a:t>
            </a:r>
            <a:r>
              <a:rPr lang="pt-BR" sz="1400" b="1" dirty="0" err="1"/>
              <a:t>Lingüística</a:t>
            </a:r>
            <a:r>
              <a:rPr lang="pt-BR" sz="1400" b="1" dirty="0"/>
              <a:t> aplicada à terminologia e à lexicologia </a:t>
            </a:r>
            <a:r>
              <a:rPr lang="pt-BR" sz="1400" i="1" dirty="0"/>
              <a:t>–</a:t>
            </a:r>
            <a:r>
              <a:rPr lang="pt-BR" sz="1400" dirty="0"/>
              <a:t> Cooperação Brasil e Canadá. Porto Alegre: UFRGS, Instituto de Letras, NEC, 2003. p. 11-31.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Haddad JGV, Neves-Amado J, Machado EP,  </a:t>
            </a:r>
            <a:r>
              <a:rPr lang="pt-BR" sz="1400" dirty="0" err="1"/>
              <a:t>Zoboli</a:t>
            </a:r>
            <a:r>
              <a:rPr lang="pt-BR" sz="1400" dirty="0"/>
              <a:t> ELCP. A comunicação terapêutica na relação enfermeiro-usuário da atenção básica: um instrumento para a promoção da saúde e cidadania. </a:t>
            </a:r>
            <a:r>
              <a:rPr lang="pt-BR" sz="1400" b="1" i="1" dirty="0"/>
              <a:t>O Mundo da Saúde</a:t>
            </a:r>
            <a:r>
              <a:rPr lang="pt-BR" sz="1400" dirty="0"/>
              <a:t>, São Paulo: 2011;35(2):145-155.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Nóbrega JD, Andrade AB, Pontes RJS, Bosi MLM, Machado MMT. Identidade surda e intervenções em saúde na perspectiva de uma comunidade usuária de língua de sinais. </a:t>
            </a:r>
            <a:r>
              <a:rPr lang="pt-BR" sz="1400" b="1" i="1" dirty="0"/>
              <a:t>Ciência &amp; Saúde Coletiva</a:t>
            </a:r>
            <a:r>
              <a:rPr lang="pt-BR" sz="1400" dirty="0"/>
              <a:t>, 17(3):671-679, 2012.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Pagliuca LMF, Fiúza NLG, Rebouças CBA. Aspectos da comunicação da enfermeira com o deficiente auditivo. </a:t>
            </a:r>
            <a:r>
              <a:rPr lang="pt-BR" sz="1400" b="1" i="1" dirty="0" err="1"/>
              <a:t>Rev</a:t>
            </a:r>
            <a:r>
              <a:rPr lang="pt-BR" sz="1400" b="1" i="1" dirty="0"/>
              <a:t> </a:t>
            </a:r>
            <a:r>
              <a:rPr lang="pt-BR" sz="1400" b="1" i="1" dirty="0" err="1"/>
              <a:t>Esc</a:t>
            </a:r>
            <a:r>
              <a:rPr lang="pt-BR" sz="1400" b="1" i="1" dirty="0"/>
              <a:t> </a:t>
            </a:r>
            <a:r>
              <a:rPr lang="pt-BR" sz="1400" b="1" i="1" dirty="0" err="1"/>
              <a:t>Enferm</a:t>
            </a:r>
            <a:r>
              <a:rPr lang="pt-BR" sz="1400" b="1" i="1" dirty="0"/>
              <a:t> USP</a:t>
            </a:r>
            <a:r>
              <a:rPr lang="pt-BR" sz="1400" dirty="0"/>
              <a:t> 2007; 41(3):411-8.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 err="1"/>
              <a:t>Pelosi</a:t>
            </a:r>
            <a:r>
              <a:rPr lang="pt-BR" sz="1400" dirty="0"/>
              <a:t> M. Proposta de implementação da Comunicação Alternativa e Ampliada nos hospitais do Município do Rio de Janeiro - RJ, Brasil. </a:t>
            </a:r>
            <a:r>
              <a:rPr lang="pt-BR" sz="1400" b="1" i="1" dirty="0"/>
              <a:t>Revista Temas sobre Desenvolvimento,</a:t>
            </a:r>
            <a:r>
              <a:rPr lang="pt-BR" sz="1400" dirty="0"/>
              <a:t> volume 14, número 80-81, maio-junho, julho-agosto, Editora </a:t>
            </a:r>
            <a:r>
              <a:rPr lang="pt-BR" sz="1400" dirty="0" err="1"/>
              <a:t>Memnon</a:t>
            </a:r>
            <a:r>
              <a:rPr lang="pt-BR" sz="1400" dirty="0"/>
              <a:t>. 2005.p. 47 – 53. 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400" dirty="0"/>
              <a:t>Silva MJP. </a:t>
            </a:r>
            <a:r>
              <a:rPr lang="pt-BR" sz="1400" b="1" i="1" dirty="0"/>
              <a:t>Comunicação tem remédio:</a:t>
            </a:r>
            <a:r>
              <a:rPr lang="pt-BR" sz="1400" dirty="0"/>
              <a:t> a comunicação nas relações interpessoais em saúde. São Paulo: Ed Gente; 1996. 113 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2"/>
          <p:cNvSpPr>
            <a:spLocks noGrp="1"/>
          </p:cNvSpPr>
          <p:nvPr>
            <p:ph idx="1"/>
          </p:nvPr>
        </p:nvSpPr>
        <p:spPr>
          <a:xfrm>
            <a:off x="3276600" y="836613"/>
            <a:ext cx="4824413" cy="52212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1200" dirty="0" smtClean="0"/>
              <a:t>Possui graduação em Licenciatura em Língua Portuguesa e respectiva Literatura pela Universidade de Brasília (1975), mestrado em Linguística pela Universidade de Brasília (1979), doutorado em Filologia e Língua Portuguesa pela Universidade de São Paulo (1988) e pós-doutorado (</a:t>
            </a:r>
            <a:r>
              <a:rPr lang="pt-BR" sz="1200" dirty="0" err="1" smtClean="0"/>
              <a:t>Pós-doc</a:t>
            </a:r>
            <a:r>
              <a:rPr lang="pt-BR" sz="1200" dirty="0" smtClean="0"/>
              <a:t>) em Linguística e Políticas Linguísticas pela </a:t>
            </a:r>
            <a:r>
              <a:rPr lang="pt-BR" sz="1200" dirty="0" err="1" smtClean="0"/>
              <a:t>Université</a:t>
            </a:r>
            <a:r>
              <a:rPr lang="pt-BR" sz="1200" dirty="0" smtClean="0"/>
              <a:t> </a:t>
            </a:r>
            <a:r>
              <a:rPr lang="pt-BR" sz="1200" dirty="0" err="1" smtClean="0"/>
              <a:t>Laval</a:t>
            </a:r>
            <a:r>
              <a:rPr lang="pt-BR" sz="1200" dirty="0" smtClean="0"/>
              <a:t> de Québec, Canadá (1993-94), com bolsa da CAPES. Como tema principal da pesquisa no </a:t>
            </a:r>
            <a:r>
              <a:rPr lang="pt-BR" sz="1200" dirty="0" err="1" smtClean="0"/>
              <a:t>Pós-doc</a:t>
            </a:r>
            <a:r>
              <a:rPr lang="pt-BR" sz="1200" dirty="0" smtClean="0"/>
              <a:t>, no Canadá, elaborou projeto para a criação do curso de Licenciatura em Português do Brasil como segunda Língua (PBSL).Atualmente é Professora Associada da Universidade de Brasília. Tem experiência na área de Linguística e Língua Portuguesa, atuando principalmente nos seguintes temas: Língua Portuguesa, Terminologia, Lexicografia, Lexicologia, Crítica de dicionários, Política linguística e Língua de Sinais Brasileira - LIBRAS no contraste com o Português (L2). É coordenadora do Centro de Estudos Lexicais e Terminológicos - Centro Lexterm - da UnB: http://www.lexterm.unb.br. Coordenou o Curso em </a:t>
            </a:r>
            <a:r>
              <a:rPr lang="pt-BR" sz="1200" dirty="0" err="1" smtClean="0"/>
              <a:t>EaD</a:t>
            </a:r>
            <a:r>
              <a:rPr lang="pt-BR" sz="1200" dirty="0" smtClean="0"/>
              <a:t> Licenciatura em Letras-Libras, de 2006 a 2010, do polo de Brasília/UnB. </a:t>
            </a:r>
          </a:p>
        </p:txBody>
      </p:sp>
      <p:pic>
        <p:nvPicPr>
          <p:cNvPr id="7171" name="Picture 4" descr="C:\Users\VAIO\Downloads\SW Enil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652963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836613"/>
            <a:ext cx="27590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86100" y="836613"/>
            <a:ext cx="5158308" cy="5221287"/>
          </a:xfrm>
        </p:spPr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sz="1600" dirty="0" smtClean="0"/>
              <a:t>Pesquisador e docente da Universidade de Brasília – UnB, Instituto </a:t>
            </a:r>
            <a:r>
              <a:rPr lang="pt-BR" sz="1600" dirty="0"/>
              <a:t>de Letras </a:t>
            </a:r>
            <a:r>
              <a:rPr lang="pt-BR" sz="1600" dirty="0" smtClean="0"/>
              <a:t>– IL, Departamento </a:t>
            </a:r>
            <a:r>
              <a:rPr lang="pt-BR" sz="1600" dirty="0"/>
              <a:t>de </a:t>
            </a:r>
            <a:r>
              <a:rPr lang="pt-BR" sz="1600" dirty="0" err="1"/>
              <a:t>LingUística</a:t>
            </a:r>
            <a:r>
              <a:rPr lang="pt-BR" sz="1600" dirty="0"/>
              <a:t>, Português e Línguas Clássicas - LIP da Universidade de Brasília (UnB), trabalha com a pesquisa da aquisição </a:t>
            </a:r>
            <a:r>
              <a:rPr lang="pt-BR" sz="1600" dirty="0" smtClean="0"/>
              <a:t>do léxico por </a:t>
            </a:r>
            <a:r>
              <a:rPr lang="pt-BR" sz="1600" dirty="0"/>
              <a:t>estudantes Surdos, relacionando-a com a aquisição do português como L2 e no estudo das variações regionais e lexicais na Língua de Sinais Brasileira, na pesquisa de materiais didáticos no Centro de Estudos Lexicais e Terminológicos (Lexterm) </a:t>
            </a:r>
            <a:r>
              <a:rPr lang="pt-BR" sz="1600" dirty="0" smtClean="0"/>
              <a:t>e Coordenador do </a:t>
            </a:r>
            <a:r>
              <a:rPr lang="pt-BR" sz="1600" dirty="0"/>
              <a:t>Laboratório de Linguística de Língua de Sinais (</a:t>
            </a:r>
            <a:r>
              <a:rPr lang="pt-BR" sz="1600" dirty="0" err="1"/>
              <a:t>LaBLibras</a:t>
            </a:r>
            <a:r>
              <a:rPr lang="pt-BR" sz="1600" dirty="0"/>
              <a:t>), da Universidade de Brasília (UnB). Tem Graduação </a:t>
            </a:r>
            <a:r>
              <a:rPr lang="pt-BR" sz="1600" dirty="0" smtClean="0"/>
              <a:t>– Licenciatura e Bacharelado </a:t>
            </a:r>
            <a:r>
              <a:rPr lang="pt-BR" sz="1600" dirty="0"/>
              <a:t>em Ciências </a:t>
            </a:r>
            <a:r>
              <a:rPr lang="pt-BR" sz="1600" dirty="0" smtClean="0"/>
              <a:t>Biológicas, Graduação Licenciatura </a:t>
            </a:r>
            <a:r>
              <a:rPr lang="pt-BR" sz="1600" dirty="0"/>
              <a:t>em Letras-LIBRAS pela Universidade Federal de Santa Catarina (UFSC), no </a:t>
            </a:r>
            <a:r>
              <a:rPr lang="pt-BR" sz="1600" dirty="0" err="1"/>
              <a:t>Pólo</a:t>
            </a:r>
            <a:r>
              <a:rPr lang="pt-BR" sz="1600" dirty="0"/>
              <a:t> Universidade de Brasília (UnB). Mestre em Linguística pela Universidade de Brasília (UnB), Especialista em Desenvolvimento Humano, Educação e Inclusão Escolar pela Universidade de Brasília (UnB) e Doutorando em Linguística pela Universidade de Brasília (UnB). Graduando em Licenciatura em Letras-Português na Universidade de Brasília (UnB).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46138"/>
            <a:ext cx="189865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VAIO\Downloads\SW Glaúc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4457700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3276600" y="836613"/>
            <a:ext cx="4824413" cy="5221287"/>
          </a:xfrm>
        </p:spPr>
        <p:txBody>
          <a:bodyPr/>
          <a:lstStyle/>
          <a:p>
            <a:pPr algn="just" eaLnBrk="1" hangingPunct="1"/>
            <a:r>
              <a:rPr lang="pt-BR" smtClean="0"/>
              <a:t>Professora Assistente de Libras e   pesquisadora da Universidade de Brasília no campo de conhecimento: Léxico e  Terminologia da Libras. Doutoranda em Linguística pela Universidade de Brasília (UnB), mestre em Educação  pela Universidade de Brasília (UnB). Membro do Laboratório de Linguística da Língua de Sinais Brasileira – LabLibras (UnB) e do Grupo de Trabalho de LSB da Universidade de Brasília – UnB.</a:t>
            </a:r>
          </a:p>
        </p:txBody>
      </p:sp>
      <p:pic>
        <p:nvPicPr>
          <p:cNvPr id="9219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49313"/>
            <a:ext cx="2389188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C:\Users\VAIO\Downloads\SW Tux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075" y="4459288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119313"/>
            <a:ext cx="7272338" cy="3603625"/>
          </a:xfrm>
        </p:spPr>
        <p:txBody>
          <a:bodyPr rtlCol="0">
            <a:normAutofit fontScale="92500"/>
          </a:bodyPr>
          <a:lstStyle/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dirty="0" smtClean="0"/>
              <a:t>REVISÃO DE LITERATURA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t-BR" dirty="0" smtClean="0"/>
              <a:t>Este trabalho é fruto de uma necessidade apresentada pelos estudantes do curso de medicina, enfermagem, nutrição e terapia ocupacional que participam das aulas de Libras. São estagiários que atendem a pacientes Surdos no Hospital Universitário de Brasília – HUB.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836613"/>
            <a:ext cx="7704137" cy="5400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600" dirty="0" smtClean="0"/>
              <a:t>Os Surdos</a:t>
            </a:r>
            <a:r>
              <a:rPr lang="pt-BR" sz="2600" dirty="0" smtClean="0">
                <a:solidFill>
                  <a:srgbClr val="00B050"/>
                </a:solidFill>
              </a:rPr>
              <a:t>,</a:t>
            </a:r>
            <a:r>
              <a:rPr lang="pt-BR" sz="2600" dirty="0" smtClean="0"/>
              <a:t> quando são hospitalizados, passam a conviver, em ambiente estranho, com pessoas que não entendem sua forma de comunicação (Pagliuca </a:t>
            </a:r>
            <a:r>
              <a:rPr lang="pt-BR" sz="2600" dirty="0" err="1" smtClean="0"/>
              <a:t>et</a:t>
            </a:r>
            <a:r>
              <a:rPr lang="pt-BR" sz="2600" dirty="0" smtClean="0"/>
              <a:t> al., 2007). </a:t>
            </a:r>
          </a:p>
          <a:p>
            <a:pPr algn="just" eaLnBrk="1" hangingPunct="1">
              <a:lnSpc>
                <a:spcPct val="90000"/>
              </a:lnSpc>
            </a:pPr>
            <a:endParaRPr lang="pt-BR" sz="26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600" dirty="0" smtClean="0"/>
              <a:t>Ao atender a</a:t>
            </a:r>
            <a:r>
              <a:rPr lang="pt-BR" sz="2600" dirty="0" smtClean="0">
                <a:solidFill>
                  <a:srgbClr val="00B050"/>
                </a:solidFill>
              </a:rPr>
              <a:t> </a:t>
            </a:r>
            <a:r>
              <a:rPr lang="pt-BR" sz="2600" dirty="0" smtClean="0"/>
              <a:t>uma pessoa surda, os profissionais deparam com dificuldades para estabelecer uma comunicação eficaz. </a:t>
            </a:r>
          </a:p>
          <a:p>
            <a:pPr algn="just" eaLnBrk="1" hangingPunct="1">
              <a:lnSpc>
                <a:spcPct val="90000"/>
              </a:lnSpc>
            </a:pPr>
            <a:endParaRPr lang="pt-BR" sz="26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O fato de falantes de outras línguas não dominarem a língua de sinais constitui uma barreira para a interação com a pessoa surda (Chaveiro </a:t>
            </a:r>
            <a:r>
              <a:rPr lang="pt-BR" dirty="0" err="1" smtClean="0"/>
              <a:t>et</a:t>
            </a:r>
            <a:r>
              <a:rPr lang="pt-BR" dirty="0" smtClean="0"/>
              <a:t> al., 2010).</a:t>
            </a:r>
          </a:p>
          <a:p>
            <a:pPr algn="just" eaLnBrk="1" hangingPunct="1">
              <a:lnSpc>
                <a:spcPct val="90000"/>
              </a:lnSpc>
            </a:pPr>
            <a:endParaRPr lang="pt-BR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765175"/>
            <a:ext cx="7416800" cy="5400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600" dirty="0" smtClean="0"/>
              <a:t>Quando não há uma comunicação eficaz, não há como auxiliar o Surdo a resolver seus problemas e minimizar conflitos (Pagliuca </a:t>
            </a:r>
            <a:r>
              <a:rPr lang="pt-BR" sz="2600" dirty="0" err="1" smtClean="0"/>
              <a:t>et</a:t>
            </a:r>
            <a:r>
              <a:rPr lang="pt-BR" sz="2600" dirty="0" smtClean="0"/>
              <a:t> al., 2007).</a:t>
            </a:r>
          </a:p>
          <a:p>
            <a:pPr algn="just" eaLnBrk="1" hangingPunct="1">
              <a:lnSpc>
                <a:spcPct val="90000"/>
              </a:lnSpc>
              <a:buFont typeface="Georgia" pitchFamily="18" charset="0"/>
              <a:buNone/>
            </a:pPr>
            <a:endParaRPr lang="pt-BR" sz="26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600" dirty="0" smtClean="0"/>
              <a:t>É preciso que os profissionais tenham conhecimento acerca das particularidades de como se comunicar com as pessoas Surdas, para que evitem má compreensão e deem a esses pacientes informações precisas sobre como cuidar de si próprios e sobre como usar a medicação (Costa </a:t>
            </a:r>
            <a:r>
              <a:rPr lang="pt-BR" sz="2600" dirty="0" err="1" smtClean="0"/>
              <a:t>et</a:t>
            </a:r>
            <a:r>
              <a:rPr lang="pt-BR" sz="2600" dirty="0" smtClean="0"/>
              <a:t> al., 2009). Sob esse ponto de vista, o conhecimento da nomenclatura dos medicamentos se torna fundamental.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27088" y="765175"/>
            <a:ext cx="7489825" cy="5472113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just" eaLnBrk="1" fontAlgn="auto" hangingPunct="1">
              <a:lnSpc>
                <a:spcPct val="160000"/>
              </a:lnSpc>
              <a:spcAft>
                <a:spcPts val="0"/>
              </a:spcAft>
              <a:buFont typeface="Georgia" charset="0"/>
              <a:buNone/>
              <a:defRPr/>
            </a:pPr>
            <a:r>
              <a:rPr lang="en-US" sz="2800" dirty="0" smtClean="0"/>
              <a:t> Para </a:t>
            </a:r>
            <a:r>
              <a:rPr lang="en-US" sz="2800" dirty="0" err="1" smtClean="0"/>
              <a:t>isso</a:t>
            </a:r>
            <a:r>
              <a:rPr lang="en-US" sz="2800" dirty="0" smtClean="0"/>
              <a:t>, o </a:t>
            </a:r>
            <a:r>
              <a:rPr lang="en-US" sz="2800" dirty="0" err="1" smtClean="0"/>
              <a:t>ponto</a:t>
            </a:r>
            <a:r>
              <a:rPr lang="en-US" sz="2800" dirty="0" smtClean="0"/>
              <a:t> de </a:t>
            </a:r>
            <a:r>
              <a:rPr lang="en-US" sz="2800" dirty="0" err="1" smtClean="0"/>
              <a:t>partida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discussão</a:t>
            </a:r>
            <a:r>
              <a:rPr lang="en-US" sz="2800" dirty="0" smtClean="0"/>
              <a:t> é o </a:t>
            </a:r>
            <a:r>
              <a:rPr lang="en-US" sz="2800" dirty="0" err="1" smtClean="0"/>
              <a:t>léxico</a:t>
            </a:r>
            <a:r>
              <a:rPr lang="en-US" sz="2800" dirty="0" smtClean="0"/>
              <a:t> e, </a:t>
            </a:r>
            <a:r>
              <a:rPr lang="en-US" sz="2800" dirty="0" err="1" smtClean="0"/>
              <a:t>embora</a:t>
            </a:r>
            <a:r>
              <a:rPr lang="en-US" sz="2800" dirty="0" smtClean="0"/>
              <a:t> </a:t>
            </a:r>
            <a:r>
              <a:rPr lang="en-US" sz="2800" dirty="0" err="1" smtClean="0"/>
              <a:t>haja</a:t>
            </a:r>
            <a:r>
              <a:rPr lang="en-US" sz="2800" dirty="0" smtClean="0"/>
              <a:t> a </a:t>
            </a:r>
            <a:r>
              <a:rPr lang="en-US" sz="2800" dirty="0" err="1" smtClean="0"/>
              <a:t>possibilidade</a:t>
            </a:r>
            <a:r>
              <a:rPr lang="en-US" sz="2800" dirty="0" smtClean="0"/>
              <a:t> de  </a:t>
            </a:r>
            <a:r>
              <a:rPr lang="en-US" sz="2800" dirty="0" err="1" smtClean="0"/>
              <a:t>aplicação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alguns</a:t>
            </a:r>
            <a:r>
              <a:rPr lang="en-US" sz="2800" dirty="0" smtClean="0"/>
              <a:t> </a:t>
            </a:r>
            <a:r>
              <a:rPr lang="en-US" sz="2800" dirty="0" err="1" smtClean="0"/>
              <a:t>princípios</a:t>
            </a:r>
            <a:r>
              <a:rPr lang="en-US" sz="2800" dirty="0" smtClean="0"/>
              <a:t> das </a:t>
            </a:r>
            <a:r>
              <a:rPr lang="en-US" sz="2800" dirty="0" err="1" smtClean="0"/>
              <a:t>técnicas</a:t>
            </a:r>
            <a:r>
              <a:rPr lang="en-US" sz="2800" dirty="0" smtClean="0"/>
              <a:t> </a:t>
            </a:r>
            <a:r>
              <a:rPr lang="en-US" sz="2800" dirty="0" err="1" smtClean="0"/>
              <a:t>lexicográficas</a:t>
            </a:r>
            <a:r>
              <a:rPr lang="en-US" sz="2800" dirty="0" smtClean="0"/>
              <a:t> das </a:t>
            </a:r>
            <a:r>
              <a:rPr lang="en-US" sz="2800" dirty="0" err="1" smtClean="0"/>
              <a:t>Línguas</a:t>
            </a:r>
            <a:r>
              <a:rPr lang="en-US" sz="2800" dirty="0" smtClean="0"/>
              <a:t> </a:t>
            </a:r>
            <a:r>
              <a:rPr lang="en-US" sz="2800" dirty="0" err="1" smtClean="0"/>
              <a:t>orais</a:t>
            </a:r>
            <a:r>
              <a:rPr lang="en-US" sz="2800" dirty="0" smtClean="0"/>
              <a:t> </a:t>
            </a:r>
            <a:r>
              <a:rPr lang="en-US" sz="2800" dirty="0" err="1" smtClean="0"/>
              <a:t>às</a:t>
            </a:r>
            <a:r>
              <a:rPr lang="en-US" sz="2800" dirty="0" smtClean="0"/>
              <a:t> </a:t>
            </a:r>
            <a:r>
              <a:rPr lang="en-US" sz="2800" dirty="0" err="1" smtClean="0"/>
              <a:t>Línguas</a:t>
            </a:r>
            <a:r>
              <a:rPr lang="en-US" sz="2800" dirty="0" smtClean="0"/>
              <a:t> de </a:t>
            </a:r>
            <a:r>
              <a:rPr lang="en-US" sz="2800" dirty="0" err="1" smtClean="0"/>
              <a:t>Sinais</a:t>
            </a:r>
            <a:r>
              <a:rPr lang="en-US" sz="2800" dirty="0" smtClean="0"/>
              <a:t>, “um </a:t>
            </a:r>
            <a:r>
              <a:rPr lang="en-US" sz="2800" dirty="0" err="1" smtClean="0"/>
              <a:t>lexicógrafo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deseje</a:t>
            </a:r>
            <a:r>
              <a:rPr lang="en-US" sz="2800" dirty="0" smtClean="0"/>
              <a:t> </a:t>
            </a:r>
            <a:r>
              <a:rPr lang="en-US" sz="2800" dirty="0" err="1" smtClean="0"/>
              <a:t>elaborar</a:t>
            </a:r>
            <a:r>
              <a:rPr lang="en-US" sz="2800" dirty="0" smtClean="0"/>
              <a:t> </a:t>
            </a:r>
            <a:r>
              <a:rPr lang="en-US" sz="2800" dirty="0" err="1" smtClean="0"/>
              <a:t>materiais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Libras </a:t>
            </a:r>
            <a:r>
              <a:rPr lang="en-US" sz="2800" dirty="0" err="1" smtClean="0"/>
              <a:t>deverá</a:t>
            </a:r>
            <a:r>
              <a:rPr lang="en-US" sz="2800" dirty="0" smtClean="0"/>
              <a:t> </a:t>
            </a:r>
            <a:r>
              <a:rPr lang="en-US" sz="2800" dirty="0" err="1" smtClean="0"/>
              <a:t>fundamentar</a:t>
            </a:r>
            <a:r>
              <a:rPr lang="en-US" sz="2800" dirty="0" smtClean="0"/>
              <a:t> a </a:t>
            </a:r>
            <a:r>
              <a:rPr lang="en-US" sz="2800" dirty="0" err="1" smtClean="0"/>
              <a:t>teoria</a:t>
            </a:r>
            <a:r>
              <a:rPr lang="en-US" sz="2800" dirty="0" smtClean="0"/>
              <a:t> </a:t>
            </a:r>
            <a:r>
              <a:rPr lang="en-US" sz="2800" dirty="0" err="1" smtClean="0"/>
              <a:t>lexicográfica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concepções</a:t>
            </a:r>
            <a:r>
              <a:rPr lang="en-US" sz="2800" dirty="0" smtClean="0"/>
              <a:t> </a:t>
            </a:r>
            <a:r>
              <a:rPr lang="en-US" sz="2800" dirty="0" err="1" smtClean="0"/>
              <a:t>linguísticas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sejam</a:t>
            </a:r>
            <a:r>
              <a:rPr lang="en-US" sz="2800" dirty="0" smtClean="0"/>
              <a:t> as </a:t>
            </a:r>
            <a:r>
              <a:rPr lang="en-US" sz="2800" dirty="0" err="1" smtClean="0"/>
              <a:t>mesmas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usuários</a:t>
            </a:r>
            <a:r>
              <a:rPr lang="en-US" sz="2800" dirty="0" smtClean="0"/>
              <a:t> </a:t>
            </a:r>
            <a:r>
              <a:rPr lang="en-US" sz="2800" dirty="0" err="1" smtClean="0"/>
              <a:t>ouvintes</a:t>
            </a:r>
            <a:r>
              <a:rPr lang="en-US" sz="2800" dirty="0" smtClean="0"/>
              <a:t>, </a:t>
            </a:r>
            <a:r>
              <a:rPr lang="en-US" sz="2800" dirty="0" err="1" smtClean="0"/>
              <a:t>porque</a:t>
            </a:r>
            <a:r>
              <a:rPr lang="en-US" sz="2800" dirty="0" smtClean="0"/>
              <a:t>, </a:t>
            </a:r>
            <a:r>
              <a:rPr lang="en-US" sz="2800" dirty="0" err="1" smtClean="0"/>
              <a:t>acima</a:t>
            </a:r>
            <a:r>
              <a:rPr lang="en-US" sz="2800" dirty="0" smtClean="0"/>
              <a:t> de </a:t>
            </a:r>
            <a:r>
              <a:rPr lang="en-US" sz="2800" dirty="0" err="1" smtClean="0"/>
              <a:t>tudo</a:t>
            </a:r>
            <a:r>
              <a:rPr lang="en-US" sz="2800" dirty="0" smtClean="0"/>
              <a:t>, o </a:t>
            </a:r>
            <a:r>
              <a:rPr lang="en-US" sz="2800" dirty="0" err="1" smtClean="0"/>
              <a:t>ensino</a:t>
            </a:r>
            <a:r>
              <a:rPr lang="en-US" sz="2800" dirty="0" smtClean="0"/>
              <a:t> e a </a:t>
            </a:r>
            <a:r>
              <a:rPr lang="en-US" sz="2800" dirty="0" err="1" smtClean="0"/>
              <a:t>aprendizagem</a:t>
            </a:r>
            <a:r>
              <a:rPr lang="en-US" sz="2800" dirty="0" smtClean="0"/>
              <a:t> da(s) </a:t>
            </a:r>
            <a:r>
              <a:rPr lang="en-US" sz="2800" dirty="0" err="1" smtClean="0"/>
              <a:t>língua</a:t>
            </a:r>
            <a:r>
              <a:rPr lang="en-US" sz="2800" dirty="0" smtClean="0"/>
              <a:t>(s) se </a:t>
            </a:r>
            <a:r>
              <a:rPr lang="en-US" sz="2800" dirty="0" err="1" smtClean="0"/>
              <a:t>dá</a:t>
            </a:r>
            <a:r>
              <a:rPr lang="en-US" sz="2800" dirty="0" smtClean="0"/>
              <a:t> de forma  </a:t>
            </a:r>
            <a:r>
              <a:rPr lang="en-US" sz="2800" dirty="0" err="1" smtClean="0"/>
              <a:t>diferenciada</a:t>
            </a:r>
            <a:r>
              <a:rPr lang="en-US" sz="2800" dirty="0" smtClean="0"/>
              <a:t>.” FAULSTICH (2007: 155</a:t>
            </a:r>
            <a:r>
              <a:rPr lang="en-US" sz="2600" dirty="0" smtClean="0"/>
              <a:t>).</a:t>
            </a:r>
            <a:endParaRPr lang="pt-BR" sz="2600" dirty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7407</TotalTime>
  <Words>1886</Words>
  <Application>Microsoft Macintosh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Pino</vt:lpstr>
      <vt:lpstr>Contribution of Assistive Communication and Writing Signs for Communication with Deaf</vt:lpstr>
      <vt:lpstr>PowerPoint Presentation</vt:lpstr>
      <vt:lpstr>PowerPoint Presentation</vt:lpstr>
      <vt:lpstr>PowerPoint Presentation</vt:lpstr>
      <vt:lpstr>PowerPoint Presentation</vt:lpstr>
      <vt:lpstr>Introdução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Justificativa</vt:lpstr>
      <vt:lpstr>Objetivos</vt:lpstr>
      <vt:lpstr>Materiais e Métodos</vt:lpstr>
      <vt:lpstr>Caso Clínico Descrito</vt:lpstr>
      <vt:lpstr>Materiais e Métodos </vt:lpstr>
      <vt:lpstr>Materiais e Métodos</vt:lpstr>
      <vt:lpstr>Resultados</vt:lpstr>
      <vt:lpstr>PowerPoint Presentation</vt:lpstr>
      <vt:lpstr>Discussão</vt:lpstr>
      <vt:lpstr>Considerações Finais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EM LEXICOGRAFIA EM LIBRAS ADAPTADA PARA O ALUNO SURDO: UMA CONTRIBUIÇÃO DA COMUNICAÇÃO ALTERNATIVA PARA A ESCRITA DE SINAIS             O ESTUDO EM LEXICOGRAFIA EM LIBRAS ADAPTADA PARA O PACIENTE SURDO: UMA CONTRIBUIÇÃO DA COMUNICAÇÃO ALTERNATIVA</dc:title>
  <dc:creator>Gláucio Júnior</dc:creator>
  <cp:lastModifiedBy>Valerie Sutton</cp:lastModifiedBy>
  <cp:revision>616</cp:revision>
  <dcterms:created xsi:type="dcterms:W3CDTF">2014-07-12T13:38:54Z</dcterms:created>
  <dcterms:modified xsi:type="dcterms:W3CDTF">2014-07-22T02:58:15Z</dcterms:modified>
</cp:coreProperties>
</file>