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9" r:id="rId13"/>
    <p:sldId id="267" r:id="rId14"/>
    <p:sldId id="271" r:id="rId15"/>
  </p:sldIdLst>
  <p:sldSz cx="9144000" cy="6858000" type="screen4x3"/>
  <p:notesSz cx="6858000" cy="9144000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2" d="100"/>
          <a:sy n="62" d="100"/>
        </p:scale>
        <p:origin x="9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349A35-78F4-4C69-8A37-178D2ED825FC}" type="datetime1">
              <a:rPr lang="pt-BR" altLang="pt-BR"/>
              <a:pPr/>
              <a:t>23/07/2014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E8738-7146-4F8C-926A-7C5D848F016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827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CD15A-2CC7-477C-BF96-A26A7A249C02}" type="datetime1">
              <a:rPr lang="pt-BR" altLang="pt-BR"/>
              <a:pPr/>
              <a:t>23/07/2014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4989A-3108-4114-85D2-76F5FD5BC5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4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970F77-0070-483E-BA71-C9919970EA99}" type="datetime1">
              <a:rPr lang="pt-BR" altLang="pt-BR"/>
              <a:pPr/>
              <a:t>23/07/2014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C78D6-11D8-482E-AF3C-ECE27054DB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496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15DD1-C52A-4A74-86EA-56FC555A650F}" type="datetime1">
              <a:rPr lang="pt-BR" altLang="pt-BR"/>
              <a:pPr/>
              <a:t>23/07/2014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0A379-6E1D-4100-AFDA-A8477686652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8200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6BEBC5-806F-4839-8434-1A8902FBC3D3}" type="datetime1">
              <a:rPr lang="pt-BR" altLang="pt-BR"/>
              <a:pPr/>
              <a:t>23/07/2014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DB867-1587-45DC-A5DA-A1C92697351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778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BEE617-33F0-43C5-B8C3-18377E569348}" type="datetime1">
              <a:rPr lang="pt-BR" altLang="pt-BR"/>
              <a:pPr/>
              <a:t>23/07/2014</a:t>
            </a:fld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F98BA-3890-460E-8714-A2ABD8B550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703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CBAC89-BC04-4504-8E61-3DADD7FEE826}" type="datetime1">
              <a:rPr lang="pt-BR" altLang="pt-BR"/>
              <a:pPr/>
              <a:t>23/07/2014</a:t>
            </a:fld>
            <a:endParaRPr lang="pt-BR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83DE0-DE52-4BB2-80AE-1BC4C71C16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094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34F8F-3751-48EA-995A-F9E419449F0B}" type="datetime1">
              <a:rPr lang="pt-BR" altLang="pt-BR"/>
              <a:pPr/>
              <a:t>23/07/2014</a:t>
            </a:fld>
            <a:endParaRPr lang="pt-BR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EBA98-F960-418C-B227-5777355130A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039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F14274-62C5-4C46-9DD6-E65BF2F8F5FA}" type="datetime1">
              <a:rPr lang="pt-BR" altLang="pt-BR"/>
              <a:pPr/>
              <a:t>23/07/2014</a:t>
            </a:fld>
            <a:endParaRPr lang="pt-BR" alt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32B03-9420-4745-A0AC-FB6CE82BB9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620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4A0938-A4F1-4A50-8AE1-79A956DFABD0}" type="datetime1">
              <a:rPr lang="pt-BR" altLang="pt-BR"/>
              <a:pPr/>
              <a:t>23/07/2014</a:t>
            </a:fld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6ACE0-68E1-4B5B-A348-2F636A43C7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521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682179-D015-4D35-8C17-250745CF9956}" type="datetime1">
              <a:rPr lang="pt-BR" altLang="pt-BR"/>
              <a:pPr/>
              <a:t>23/07/2014</a:t>
            </a:fld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188AE-D8CF-4F99-8BC2-2453B8B409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4273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Click to edit Master text styles</a:t>
            </a:r>
          </a:p>
          <a:p>
            <a:pPr lvl="1"/>
            <a:r>
              <a:rPr lang="pt-BR" altLang="pt-BR" smtClean="0"/>
              <a:t>Second level</a:t>
            </a:r>
          </a:p>
          <a:p>
            <a:pPr lvl="2"/>
            <a:r>
              <a:rPr lang="pt-BR" altLang="pt-BR" smtClean="0"/>
              <a:t>Third level</a:t>
            </a:r>
          </a:p>
          <a:p>
            <a:pPr lvl="3"/>
            <a:r>
              <a:rPr lang="pt-BR" altLang="pt-BR" smtClean="0"/>
              <a:t>Fourth level</a:t>
            </a:r>
          </a:p>
          <a:p>
            <a:pPr lvl="4"/>
            <a:r>
              <a:rPr lang="pt-BR" altLang="pt-B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40334DD-A417-415D-8DD3-87EC86351D38}" type="datetime1">
              <a:rPr lang="pt-BR" altLang="pt-BR"/>
              <a:pPr/>
              <a:t>23/07/2014</a:t>
            </a:fld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5D3B1BA-21E3-4634-97F2-7580D469278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ibrasescrita.com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???" TargetMode="Externa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53752" y="655539"/>
            <a:ext cx="8566720" cy="1971650"/>
          </a:xfrm>
        </p:spPr>
        <p:txBody>
          <a:bodyPr/>
          <a:lstStyle/>
          <a:p>
            <a:r>
              <a:rPr lang="pt-BR" altLang="pt-BR" b="1" dirty="0" err="1" smtClean="0">
                <a:solidFill>
                  <a:srgbClr val="000000"/>
                </a:solidFill>
              </a:rPr>
              <a:t>SignWriting</a:t>
            </a:r>
            <a:r>
              <a:rPr lang="pt-BR" altLang="pt-BR" b="1" dirty="0" smtClean="0">
                <a:solidFill>
                  <a:srgbClr val="000000"/>
                </a:solidFill>
              </a:rPr>
              <a:t> in </a:t>
            </a:r>
            <a:r>
              <a:rPr lang="pt-BR" altLang="pt-BR" b="1" dirty="0" err="1" smtClean="0">
                <a:solidFill>
                  <a:srgbClr val="000000"/>
                </a:solidFill>
              </a:rPr>
              <a:t>Brazilian</a:t>
            </a:r>
            <a:r>
              <a:rPr lang="pt-BR" altLang="pt-BR" b="1" dirty="0" smtClean="0">
                <a:solidFill>
                  <a:srgbClr val="000000"/>
                </a:solidFill>
              </a:rPr>
              <a:t> </a:t>
            </a:r>
            <a:r>
              <a:rPr lang="pt-BR" altLang="pt-BR" b="1" dirty="0" err="1" smtClean="0">
                <a:solidFill>
                  <a:srgbClr val="000000"/>
                </a:solidFill>
              </a:rPr>
              <a:t>Deaf</a:t>
            </a:r>
            <a:r>
              <a:rPr lang="pt-BR" altLang="pt-BR" b="1" dirty="0" smtClean="0">
                <a:solidFill>
                  <a:srgbClr val="000000"/>
                </a:solidFill>
              </a:rPr>
              <a:t> </a:t>
            </a:r>
            <a:r>
              <a:rPr lang="pt-BR" altLang="pt-BR" b="1" dirty="0" err="1" smtClean="0">
                <a:solidFill>
                  <a:srgbClr val="000000"/>
                </a:solidFill>
              </a:rPr>
              <a:t>Education</a:t>
            </a:r>
            <a:r>
              <a:rPr lang="pt-BR" altLang="pt-BR" b="1" dirty="0" smtClean="0">
                <a:solidFill>
                  <a:srgbClr val="000000"/>
                </a:solidFill>
              </a:rPr>
              <a:t> 1996 </a:t>
            </a:r>
            <a:r>
              <a:rPr lang="pt-BR" altLang="pt-BR" b="1" dirty="0" err="1" smtClean="0">
                <a:solidFill>
                  <a:srgbClr val="000000"/>
                </a:solidFill>
              </a:rPr>
              <a:t>to</a:t>
            </a:r>
            <a:r>
              <a:rPr lang="pt-BR" altLang="pt-BR" b="1" dirty="0" smtClean="0">
                <a:solidFill>
                  <a:srgbClr val="000000"/>
                </a:solidFill>
              </a:rPr>
              <a:t> </a:t>
            </a:r>
            <a:r>
              <a:rPr lang="pt-BR" altLang="pt-BR" b="1" dirty="0" err="1" smtClean="0">
                <a:solidFill>
                  <a:srgbClr val="000000"/>
                </a:solidFill>
              </a:rPr>
              <a:t>present</a:t>
            </a:r>
            <a:endParaRPr lang="pt-BR" altLang="pt-BR" b="1" dirty="0" smtClean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9499" y="378904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pt-BR" altLang="pt-BR" dirty="0" err="1" smtClean="0">
                <a:solidFill>
                  <a:srgbClr val="898989"/>
                </a:solidFill>
              </a:rPr>
              <a:t>Phd</a:t>
            </a:r>
            <a:r>
              <a:rPr lang="pt-BR" altLang="pt-BR" dirty="0" smtClean="0">
                <a:solidFill>
                  <a:srgbClr val="898989"/>
                </a:solidFill>
              </a:rPr>
              <a:t>. Marianne </a:t>
            </a:r>
            <a:r>
              <a:rPr lang="pt-BR" altLang="pt-BR" dirty="0" smtClean="0">
                <a:solidFill>
                  <a:srgbClr val="898989"/>
                </a:solidFill>
              </a:rPr>
              <a:t>Rossi </a:t>
            </a:r>
            <a:r>
              <a:rPr lang="pt-BR" altLang="pt-BR" dirty="0" err="1" smtClean="0">
                <a:solidFill>
                  <a:srgbClr val="898989"/>
                </a:solidFill>
              </a:rPr>
              <a:t>Stumpf</a:t>
            </a:r>
            <a:endParaRPr lang="pt-BR" altLang="pt-BR" dirty="0" smtClean="0">
              <a:solidFill>
                <a:srgbClr val="898989"/>
              </a:solidFill>
            </a:endParaRPr>
          </a:p>
          <a:p>
            <a:pPr algn="r"/>
            <a:endParaRPr lang="pt-BR" altLang="pt-BR" dirty="0" smtClean="0">
              <a:solidFill>
                <a:srgbClr val="898989"/>
              </a:solidFill>
            </a:endParaRPr>
          </a:p>
          <a:p>
            <a:pPr algn="r"/>
            <a:r>
              <a:rPr lang="pt-BR" altLang="pt-BR" dirty="0" smtClean="0">
                <a:solidFill>
                  <a:srgbClr val="898989"/>
                </a:solidFill>
              </a:rPr>
              <a:t>Madson </a:t>
            </a:r>
            <a:r>
              <a:rPr lang="pt-BR" altLang="pt-BR" dirty="0" smtClean="0">
                <a:solidFill>
                  <a:srgbClr val="898989"/>
                </a:solidFill>
              </a:rPr>
              <a:t>Barreto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163" y="5017765"/>
            <a:ext cx="695325" cy="5238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71689"/>
            <a:ext cx="1038225" cy="98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64" y="836712"/>
            <a:ext cx="3934008" cy="5410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10178" r="5588" b="5639"/>
          <a:stretch/>
        </p:blipFill>
        <p:spPr>
          <a:xfrm>
            <a:off x="1691680" y="1196752"/>
            <a:ext cx="2735123" cy="1574099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1535"/>
            <a:ext cx="6984776" cy="2050434"/>
          </a:xfrm>
        </p:spPr>
        <p:txBody>
          <a:bodyPr/>
          <a:lstStyle/>
          <a:p>
            <a:r>
              <a:rPr lang="pt-BR" dirty="0" smtClean="0"/>
              <a:t>2013 – Libras em Jogo (2ª edição)</a:t>
            </a:r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34473"/>
            <a:ext cx="3066145" cy="4216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2692" r="6469" b="559"/>
          <a:stretch/>
        </p:blipFill>
        <p:spPr>
          <a:xfrm>
            <a:off x="162184" y="3140968"/>
            <a:ext cx="2501073" cy="333476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t="2979" r="9070" b="8182"/>
          <a:stretch/>
        </p:blipFill>
        <p:spPr>
          <a:xfrm>
            <a:off x="61255" y="838190"/>
            <a:ext cx="165618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68938" y="199181"/>
            <a:ext cx="8229600" cy="4525963"/>
          </a:xfrm>
        </p:spPr>
        <p:txBody>
          <a:bodyPr/>
          <a:lstStyle/>
          <a:p>
            <a:r>
              <a:rPr lang="pt-BR" dirty="0" smtClean="0"/>
              <a:t>2013 </a:t>
            </a:r>
            <a:r>
              <a:rPr lang="pt-BR" dirty="0" smtClean="0"/>
              <a:t>– Curso Online “Escrita de Sinais 2.0”</a:t>
            </a:r>
          </a:p>
          <a:p>
            <a:pPr marL="457200" lvl="1" indent="0">
              <a:buNone/>
            </a:pPr>
            <a:r>
              <a:rPr lang="pt-BR" dirty="0" smtClean="0"/>
              <a:t>    Mais de 50 alunos de 16 dos 26 estados</a:t>
            </a:r>
          </a:p>
          <a:p>
            <a:pPr marL="457200" lvl="1" indent="0">
              <a:buNone/>
            </a:pPr>
            <a:r>
              <a:rPr lang="pt-BR" dirty="0"/>
              <a:t> </a:t>
            </a:r>
            <a:r>
              <a:rPr lang="pt-BR" dirty="0" smtClean="0"/>
              <a:t>   brasileiros e 1 aluna de Portugal</a:t>
            </a:r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013" y="140044"/>
            <a:ext cx="1097050" cy="170478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01"/>
          <a:stretch/>
        </p:blipFill>
        <p:spPr>
          <a:xfrm>
            <a:off x="1280780" y="1988840"/>
            <a:ext cx="674714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343197"/>
            <a:ext cx="8229600" cy="4525963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BR" sz="3200" dirty="0" smtClean="0"/>
              <a:t>2013 – Libras Escrita no </a:t>
            </a:r>
            <a:r>
              <a:rPr lang="pt-BR" sz="3200" dirty="0" err="1" smtClean="0"/>
              <a:t>Facebook</a:t>
            </a:r>
            <a:r>
              <a:rPr lang="pt-BR" sz="3200" dirty="0" smtClean="0"/>
              <a:t> (</a:t>
            </a:r>
            <a:r>
              <a:rPr lang="pt-BR" sz="3200" dirty="0" err="1" smtClean="0"/>
              <a:t>FanPage</a:t>
            </a:r>
            <a:r>
              <a:rPr lang="pt-BR" sz="3200" dirty="0" smtClean="0"/>
              <a:t>)/</a:t>
            </a:r>
          </a:p>
          <a:p>
            <a:pPr marL="0" lvl="1" indent="0">
              <a:buNone/>
            </a:pPr>
            <a:r>
              <a:rPr lang="pt-BR" sz="3200" dirty="0"/>
              <a:t>	</a:t>
            </a:r>
            <a:r>
              <a:rPr lang="pt-BR" sz="3200" dirty="0" smtClean="0"/>
              <a:t>Blog Libras Escrita</a:t>
            </a:r>
            <a:endParaRPr lang="pt-BR" sz="3200" dirty="0"/>
          </a:p>
          <a:p>
            <a:pPr marL="457200" lvl="1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grpSp>
        <p:nvGrpSpPr>
          <p:cNvPr id="2" name="Grupo 1"/>
          <p:cNvGrpSpPr/>
          <p:nvPr/>
        </p:nvGrpSpPr>
        <p:grpSpPr>
          <a:xfrm>
            <a:off x="0" y="1552074"/>
            <a:ext cx="8833237" cy="3744416"/>
            <a:chOff x="0" y="1552074"/>
            <a:chExt cx="8833237" cy="3744416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6181">
              <a:off x="0" y="2008163"/>
              <a:ext cx="5789517" cy="30548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7" t="2049" r="2962" b="21087"/>
            <a:stretch/>
          </p:blipFill>
          <p:spPr>
            <a:xfrm rot="245249">
              <a:off x="4437618" y="1552074"/>
              <a:ext cx="4395619" cy="37444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Espaço Reservado para Conteúdo 2"/>
          <p:cNvSpPr txBox="1">
            <a:spLocks/>
          </p:cNvSpPr>
          <p:nvPr/>
        </p:nvSpPr>
        <p:spPr bwMode="auto">
          <a:xfrm>
            <a:off x="-324544" y="5599781"/>
            <a:ext cx="895305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pt-BR" dirty="0" smtClean="0"/>
              <a:t>facebook.com/</a:t>
            </a:r>
            <a:r>
              <a:rPr lang="pt-BR" dirty="0" err="1" smtClean="0"/>
              <a:t>LibrasEscrita</a:t>
            </a:r>
            <a:r>
              <a:rPr lang="pt-BR" dirty="0" smtClean="0"/>
              <a:t>         blog.librasescrita.com.br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152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Considerações Finais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9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683568" y="1124744"/>
            <a:ext cx="7776864" cy="4748571"/>
          </a:xfrm>
        </p:spPr>
        <p:txBody>
          <a:bodyPr>
            <a:noAutofit/>
          </a:bodyPr>
          <a:lstStyle/>
          <a:p>
            <a:pPr>
              <a:buNone/>
            </a:pPr>
            <a:endParaRPr lang="pt-BR" sz="2000" dirty="0"/>
          </a:p>
          <a:p>
            <a:r>
              <a:rPr lang="pt-BR" sz="2000" b="1" dirty="0" smtClean="0"/>
              <a:t>Marianne Rossi </a:t>
            </a:r>
            <a:r>
              <a:rPr lang="pt-BR" sz="2000" b="1" dirty="0" err="1" smtClean="0"/>
              <a:t>Stumpf</a:t>
            </a:r>
            <a:r>
              <a:rPr lang="pt-BR" sz="2000" b="1" dirty="0" smtClean="0"/>
              <a:t>, </a:t>
            </a:r>
            <a:r>
              <a:rPr lang="pt-BR" sz="2000" b="1" dirty="0" err="1" smtClean="0"/>
              <a:t>Phd</a:t>
            </a:r>
            <a:r>
              <a:rPr lang="pt-BR" sz="2000" b="1" dirty="0" smtClean="0"/>
              <a:t>.</a:t>
            </a:r>
            <a:endParaRPr lang="pt-BR" sz="2000" b="1" dirty="0"/>
          </a:p>
          <a:p>
            <a:pPr>
              <a:buNone/>
            </a:pPr>
            <a:r>
              <a:rPr lang="pt-BR" sz="2000" dirty="0" smtClean="0"/>
              <a:t>sutmpfmarianne@gmail.com</a:t>
            </a:r>
            <a:endParaRPr lang="pt-BR" sz="2000" dirty="0"/>
          </a:p>
          <a:p>
            <a:pPr>
              <a:buNone/>
            </a:pPr>
            <a:r>
              <a:rPr lang="pt-BR" sz="2000" dirty="0" smtClean="0"/>
              <a:t>Professora Adjunta na Universidade Federal</a:t>
            </a:r>
          </a:p>
          <a:p>
            <a:pPr>
              <a:buNone/>
            </a:pPr>
            <a:r>
              <a:rPr lang="pt-BR" sz="2000" dirty="0" smtClean="0"/>
              <a:t>de Santa Catarina</a:t>
            </a:r>
            <a:endParaRPr lang="pt-BR" sz="2000" dirty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/>
          </a:p>
          <a:p>
            <a:r>
              <a:rPr lang="pt-BR" sz="2000" b="1" dirty="0" smtClean="0"/>
              <a:t>Madson Barreto</a:t>
            </a:r>
          </a:p>
          <a:p>
            <a:pPr>
              <a:buNone/>
            </a:pPr>
            <a:r>
              <a:rPr lang="pt-BR" sz="2000" dirty="0" smtClean="0"/>
              <a:t>madson@librasescrita.com.br</a:t>
            </a:r>
          </a:p>
          <a:p>
            <a:pPr>
              <a:buNone/>
            </a:pPr>
            <a:r>
              <a:rPr lang="pt-BR" sz="2000" dirty="0" smtClean="0">
                <a:hlinkClick r:id="rId2"/>
              </a:rPr>
              <a:t>www.librasescrita.com.br</a:t>
            </a:r>
            <a:endParaRPr lang="pt-BR" sz="2000" dirty="0" smtClean="0"/>
          </a:p>
          <a:p>
            <a:pPr>
              <a:buNone/>
            </a:pPr>
            <a:r>
              <a:rPr lang="pt-BR" sz="2000" dirty="0" err="1" smtClean="0"/>
              <a:t>Co-fundador</a:t>
            </a:r>
            <a:r>
              <a:rPr lang="pt-BR" sz="2000" dirty="0" smtClean="0"/>
              <a:t> e Professor na Libras Escrita – Brasil</a:t>
            </a:r>
          </a:p>
          <a:p>
            <a:pPr>
              <a:buNone/>
            </a:pPr>
            <a:endParaRPr lang="pt-BR" sz="1400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485900" y="188640"/>
            <a:ext cx="61722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Contatos</a:t>
            </a:r>
            <a:br>
              <a:rPr lang="pt-BR" dirty="0" smtClean="0"/>
            </a:br>
            <a:r>
              <a:rPr lang="pt-BR" sz="1650" dirty="0"/>
              <a:t>Info </a:t>
            </a:r>
            <a:r>
              <a:rPr lang="pt-BR" sz="1650" dirty="0" err="1"/>
              <a:t>contacts</a:t>
            </a:r>
            <a:endParaRPr lang="pt-BR" sz="165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3745600"/>
            <a:ext cx="664168" cy="5004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8" r="20723"/>
          <a:stretch/>
        </p:blipFill>
        <p:spPr>
          <a:xfrm>
            <a:off x="6664417" y="3745600"/>
            <a:ext cx="1681596" cy="205966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310" y="1297638"/>
            <a:ext cx="1682919" cy="194390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60" y="1419934"/>
            <a:ext cx="809893" cy="76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800" dirty="0" smtClean="0"/>
              <a:t>1996: Primeiro grupo entrou em contato com </a:t>
            </a:r>
            <a:r>
              <a:rPr lang="pt-BR" altLang="pt-BR" sz="2800" dirty="0" err="1" smtClean="0"/>
              <a:t>Valerie</a:t>
            </a:r>
            <a:r>
              <a:rPr lang="pt-BR" altLang="pt-BR" sz="2800" dirty="0" smtClean="0"/>
              <a:t> Sutton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t-BR" altLang="pt-BR" sz="2800" dirty="0" smtClean="0"/>
              <a:t>Tradução e adaptação do Manual de </a:t>
            </a:r>
            <a:r>
              <a:rPr lang="pt-BR" altLang="pt-BR" sz="2800" dirty="0" err="1" smtClean="0"/>
              <a:t>SignWriting</a:t>
            </a:r>
            <a:endParaRPr lang="pt-BR" altLang="pt-BR" sz="2800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pt-BR" altLang="pt-BR" sz="2800" dirty="0" smtClean="0"/>
              <a:t>Adaptação do livro “Uma menina chamada </a:t>
            </a:r>
            <a:r>
              <a:rPr lang="pt-BR" altLang="pt-BR" sz="2800" dirty="0" err="1" smtClean="0"/>
              <a:t>Kauana</a:t>
            </a:r>
            <a:r>
              <a:rPr lang="pt-BR" altLang="pt-BR" sz="2800" dirty="0" smtClean="0"/>
              <a:t> 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pt-BR" altLang="pt-BR" sz="2800" dirty="0" smtClean="0"/>
          </a:p>
          <a:p>
            <a:pPr>
              <a:lnSpc>
                <a:spcPct val="90000"/>
              </a:lnSpc>
              <a:buFontTx/>
              <a:buChar char="-"/>
            </a:pPr>
            <a:endParaRPr lang="pt-BR" altLang="pt-BR" sz="2800" dirty="0" smtClean="0"/>
          </a:p>
          <a:p>
            <a:pPr>
              <a:lnSpc>
                <a:spcPct val="90000"/>
              </a:lnSpc>
              <a:buFontTx/>
              <a:buChar char="-"/>
            </a:pPr>
            <a:endParaRPr lang="pt-BR" altLang="pt-BR" sz="2800" dirty="0" smtClean="0"/>
          </a:p>
          <a:p>
            <a:pPr>
              <a:lnSpc>
                <a:spcPct val="90000"/>
              </a:lnSpc>
              <a:buFontTx/>
              <a:buChar char="-"/>
            </a:pPr>
            <a:endParaRPr lang="pt-BR" altLang="pt-BR" sz="2800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800" dirty="0" smtClean="0"/>
              <a:t>1997: primeira </a:t>
            </a:r>
            <a:r>
              <a:rPr lang="pt-BR" altLang="pt-BR" sz="2800" dirty="0" smtClean="0"/>
              <a:t>experiência </a:t>
            </a:r>
            <a:r>
              <a:rPr lang="pt-BR" altLang="pt-BR" sz="2800" dirty="0" smtClean="0"/>
              <a:t>do ensino do SW para os jovens surdos da Escola Especial Concórdia </a:t>
            </a:r>
            <a:r>
              <a:rPr lang="pt-BR" altLang="pt-BR" sz="2800" dirty="0" smtClean="0"/>
              <a:t>em</a:t>
            </a:r>
            <a:br>
              <a:rPr lang="pt-BR" altLang="pt-BR" sz="2800" dirty="0" smtClean="0"/>
            </a:br>
            <a:r>
              <a:rPr lang="pt-BR" altLang="pt-BR" sz="2800" dirty="0" smtClean="0"/>
              <a:t>Porto Alegre/ RS</a:t>
            </a:r>
            <a:endParaRPr lang="pt-BR" altLang="pt-BR" sz="2800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800" dirty="0" smtClean="0"/>
              <a:t>1999: Projeto </a:t>
            </a:r>
            <a:r>
              <a:rPr lang="pt-BR" altLang="pt-BR" sz="2800" i="1" dirty="0" err="1" smtClean="0"/>
              <a:t>SignNet</a:t>
            </a:r>
            <a:r>
              <a:rPr lang="pt-BR" altLang="pt-BR" sz="2800" dirty="0" smtClean="0"/>
              <a:t> </a:t>
            </a:r>
            <a:r>
              <a:rPr lang="pt-BR" altLang="pt-BR" sz="2800" dirty="0" smtClean="0"/>
              <a:t>do Prof. Dr. </a:t>
            </a:r>
            <a:r>
              <a:rPr lang="pt-BR" altLang="pt-BR" sz="2800" dirty="0" smtClean="0"/>
              <a:t>Antônio Rocha </a:t>
            </a:r>
            <a:endParaRPr lang="pt-BR" altLang="pt-BR" sz="2800" dirty="0" smtClean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479971"/>
              </p:ext>
            </p:extLst>
          </p:nvPr>
        </p:nvGraphicFramePr>
        <p:xfrm>
          <a:off x="4810357" y="2420888"/>
          <a:ext cx="1192510" cy="1860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Document" r:id="rId3" imgW="901700" imgH="1600200" progId="Word.Document.12">
                  <p:link updateAutomatic="1"/>
                </p:oleObj>
              </mc:Choice>
              <mc:Fallback>
                <p:oleObj name="Document" r:id="rId3" imgW="901700" imgH="1600200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357" y="2420888"/>
                        <a:ext cx="1192510" cy="18607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dirty="0" smtClean="0"/>
              <a:t>Depois de 2000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/>
          <a:lstStyle/>
          <a:p>
            <a:r>
              <a:rPr lang="pt-BR" altLang="pt-BR" dirty="0" smtClean="0"/>
              <a:t>Expansão de SW nos dicionários de </a:t>
            </a:r>
            <a:r>
              <a:rPr lang="pt-BR" altLang="pt-BR" dirty="0" err="1" smtClean="0"/>
              <a:t>Capovilla</a:t>
            </a:r>
            <a:endParaRPr lang="pt-BR" altLang="pt-BR" dirty="0" smtClean="0"/>
          </a:p>
          <a:p>
            <a:r>
              <a:rPr lang="pt-BR" altLang="pt-BR" dirty="0" smtClean="0"/>
              <a:t>Workshop, Seminários, Produções dos livros de infantis em </a:t>
            </a:r>
            <a:r>
              <a:rPr lang="pt-BR" altLang="pt-BR" dirty="0" smtClean="0"/>
              <a:t>Escrita </a:t>
            </a:r>
            <a:r>
              <a:rPr lang="pt-BR" altLang="pt-BR" dirty="0" smtClean="0"/>
              <a:t>de </a:t>
            </a:r>
            <a:r>
              <a:rPr lang="pt-BR" altLang="pt-BR" dirty="0" smtClean="0"/>
              <a:t>Sinais (SW)</a:t>
            </a:r>
            <a:endParaRPr lang="pt-BR" altLang="pt-BR" dirty="0" smtClean="0"/>
          </a:p>
          <a:p>
            <a:r>
              <a:rPr lang="pt-BR" altLang="pt-BR" dirty="0" smtClean="0"/>
              <a:t>Aplicação experimental do </a:t>
            </a:r>
            <a:r>
              <a:rPr lang="pt-BR" altLang="pt-BR" dirty="0" smtClean="0"/>
              <a:t>ensino de SW nas E</a:t>
            </a:r>
            <a:r>
              <a:rPr lang="en-US" altLang="pt-BR" dirty="0" smtClean="0"/>
              <a:t>s</a:t>
            </a:r>
            <a:r>
              <a:rPr lang="pt-BR" altLang="pt-BR" dirty="0" smtClean="0"/>
              <a:t>colas de Surdos</a:t>
            </a:r>
          </a:p>
          <a:p>
            <a:r>
              <a:rPr lang="pt-BR" altLang="pt-BR" dirty="0" smtClean="0"/>
              <a:t>Formações de cursos para os </a:t>
            </a:r>
            <a:r>
              <a:rPr lang="pt-BR" altLang="pt-BR" dirty="0" smtClean="0"/>
              <a:t>intérpretes</a:t>
            </a:r>
            <a:r>
              <a:rPr lang="pt-BR" altLang="pt-BR" dirty="0" smtClean="0"/>
              <a:t>, instrutores de </a:t>
            </a:r>
            <a:r>
              <a:rPr lang="pt-BR" altLang="pt-BR" dirty="0" smtClean="0"/>
              <a:t>Libras </a:t>
            </a:r>
            <a:r>
              <a:rPr lang="pt-BR" altLang="pt-BR" dirty="0" smtClean="0"/>
              <a:t>e outros</a:t>
            </a:r>
          </a:p>
          <a:p>
            <a:endParaRPr lang="pt-BR" altLang="pt-BR" dirty="0" smtClean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384331"/>
              </p:ext>
            </p:extLst>
          </p:nvPr>
        </p:nvGraphicFramePr>
        <p:xfrm>
          <a:off x="7523080" y="274638"/>
          <a:ext cx="1285652" cy="1714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Document" r:id="rId3" imgW="571500" imgH="762000" progId="Word.Document.12">
                  <p:link updateAutomatic="1"/>
                </p:oleObj>
              </mc:Choice>
              <mc:Fallback>
                <p:oleObj name="Document" r:id="rId3" imgW="571500" imgH="762000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3080" y="274638"/>
                        <a:ext cx="1285652" cy="1714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pt-BR" altLang="pt-BR" dirty="0" smtClean="0"/>
              <a:t>2006/2008: </a:t>
            </a:r>
            <a:r>
              <a:rPr lang="pt-BR" altLang="pt-BR" dirty="0" smtClean="0"/>
              <a:t>Curso </a:t>
            </a:r>
            <a:r>
              <a:rPr lang="pt-BR" altLang="pt-BR" dirty="0" smtClean="0"/>
              <a:t>de Letras/ Libras </a:t>
            </a:r>
            <a:r>
              <a:rPr lang="pt-BR" altLang="pt-BR" dirty="0" smtClean="0"/>
              <a:t>nível ensino superior consta de 3 disciplinas de </a:t>
            </a:r>
            <a:r>
              <a:rPr lang="pt-BR" altLang="pt-BR" dirty="0" smtClean="0"/>
              <a:t>Escrita </a:t>
            </a:r>
            <a:r>
              <a:rPr lang="pt-BR" altLang="pt-BR" dirty="0" smtClean="0"/>
              <a:t>de </a:t>
            </a:r>
            <a:r>
              <a:rPr lang="pt-BR" altLang="pt-BR" dirty="0" smtClean="0"/>
              <a:t>Sinais </a:t>
            </a:r>
            <a:r>
              <a:rPr lang="pt-BR" altLang="pt-BR" dirty="0" smtClean="0"/>
              <a:t>para os professores de </a:t>
            </a:r>
            <a:r>
              <a:rPr lang="pt-BR" altLang="pt-BR" dirty="0" smtClean="0"/>
              <a:t>Libras </a:t>
            </a:r>
            <a:r>
              <a:rPr lang="pt-BR" altLang="pt-BR" dirty="0" smtClean="0"/>
              <a:t>e os </a:t>
            </a:r>
            <a:r>
              <a:rPr lang="pt-BR" altLang="pt-BR" dirty="0" smtClean="0"/>
              <a:t>intérpretes</a:t>
            </a:r>
            <a:endParaRPr lang="pt-BR" altLang="pt-BR" dirty="0" smtClean="0"/>
          </a:p>
          <a:p>
            <a:pPr>
              <a:buFont typeface="Arial" panose="020B0604020202020204" pitchFamily="34" charset="0"/>
              <a:buNone/>
            </a:pPr>
            <a:endParaRPr lang="pt-BR" alt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pt-BR" altLang="pt-BR" sz="4000" b="1" dirty="0" smtClean="0"/>
              <a:t>Produções </a:t>
            </a:r>
            <a:r>
              <a:rPr lang="pt-BR" altLang="pt-BR" sz="4000" b="1" dirty="0" smtClean="0"/>
              <a:t>Científicas </a:t>
            </a:r>
            <a:r>
              <a:rPr lang="pt-BR" altLang="pt-BR" sz="4000" b="1" dirty="0" smtClean="0"/>
              <a:t>sobre Escrita de Sinais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dirty="0" smtClean="0"/>
              <a:t>Mais de 20 pesquisadores (mestres e doutores) sobre Sistema </a:t>
            </a:r>
            <a:r>
              <a:rPr lang="pt-BR" altLang="pt-BR" dirty="0" err="1" smtClean="0"/>
              <a:t>SignWriting</a:t>
            </a:r>
            <a:r>
              <a:rPr lang="pt-BR" altLang="pt-BR" dirty="0" smtClean="0"/>
              <a:t> nas áreas de Educação, Ciências de Computação, </a:t>
            </a:r>
            <a:r>
              <a:rPr lang="pt-BR" altLang="pt-BR" dirty="0" smtClean="0"/>
              <a:t>Linguística </a:t>
            </a:r>
            <a:r>
              <a:rPr lang="pt-BR" altLang="pt-BR" dirty="0" smtClean="0"/>
              <a:t>e Estudos de Tradução e Interpretação nas </a:t>
            </a:r>
            <a:r>
              <a:rPr lang="pt-BR" altLang="pt-BR" dirty="0" smtClean="0"/>
              <a:t>universidades </a:t>
            </a:r>
            <a:r>
              <a:rPr lang="pt-BR" altLang="pt-BR" dirty="0" smtClean="0"/>
              <a:t>Brasileiras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altLang="pt-BR" sz="4000" b="1" dirty="0" smtClean="0"/>
              <a:t>Alguns livros já foram </a:t>
            </a:r>
            <a:r>
              <a:rPr lang="pt-BR" altLang="pt-BR" sz="4000" b="1" dirty="0" smtClean="0"/>
              <a:t>produzidos,</a:t>
            </a:r>
            <a:br>
              <a:rPr lang="pt-BR" altLang="pt-BR" sz="4000" b="1" dirty="0" smtClean="0"/>
            </a:br>
            <a:r>
              <a:rPr lang="pt-BR" altLang="pt-BR" sz="4000" b="1" dirty="0" smtClean="0"/>
              <a:t>são </a:t>
            </a:r>
            <a:r>
              <a:rPr lang="pt-BR" altLang="pt-BR" sz="4000" b="1" dirty="0" smtClean="0"/>
              <a:t>10 títulos disponíveis:</a:t>
            </a:r>
            <a:r>
              <a:rPr lang="pt-BR" altLang="pt-BR" sz="4000" dirty="0" smtClean="0"/>
              <a:t/>
            </a:r>
            <a:br>
              <a:rPr lang="pt-BR" altLang="pt-BR" sz="4000" dirty="0" smtClean="0"/>
            </a:br>
            <a:endParaRPr lang="pt-BR" altLang="pt-BR" sz="4000" dirty="0" smtClean="0"/>
          </a:p>
        </p:txBody>
      </p:sp>
      <p:sp>
        <p:nvSpPr>
          <p:cNvPr id="184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dirty="0" smtClean="0"/>
              <a:t>Cadernos de Tradução – Pós graduação em Estudos da Tradução (QUADROS ; STUMPF, M. R. . Tradução e interpretação da </a:t>
            </a:r>
            <a:r>
              <a:rPr lang="pt-BR" altLang="pt-BR" dirty="0" smtClean="0"/>
              <a:t>língua </a:t>
            </a:r>
            <a:r>
              <a:rPr lang="pt-BR" altLang="pt-BR" dirty="0" smtClean="0"/>
              <a:t>brasileira de sinais: formação e pesquisa. </a:t>
            </a:r>
            <a:r>
              <a:rPr lang="pt-BR" altLang="pt-BR" dirty="0" smtClean="0"/>
              <a:t>Florianópolis</a:t>
            </a:r>
            <a:r>
              <a:rPr lang="pt-BR" altLang="pt-BR" dirty="0" smtClean="0"/>
              <a:t>: UFSC, 2010. (Tradução/Artigo). </a:t>
            </a:r>
          </a:p>
          <a:p>
            <a:endParaRPr lang="pt-BR" altLang="pt-BR" dirty="0" smtClean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935242"/>
              </p:ext>
            </p:extLst>
          </p:nvPr>
        </p:nvGraphicFramePr>
        <p:xfrm>
          <a:off x="457200" y="4551362"/>
          <a:ext cx="1576130" cy="2079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" name="Document" r:id="rId3" imgW="1193800" imgH="1574800" progId="Word.Document.12">
                  <p:link updateAutomatic="1"/>
                </p:oleObj>
              </mc:Choice>
              <mc:Fallback>
                <p:oleObj name="Document" r:id="rId3" imgW="1193800" imgH="1574800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51362"/>
                        <a:ext cx="1576130" cy="2079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95919"/>
              </p:ext>
            </p:extLst>
          </p:nvPr>
        </p:nvGraphicFramePr>
        <p:xfrm>
          <a:off x="2659529" y="4576513"/>
          <a:ext cx="1509061" cy="1961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" name="Document" r:id="rId3" imgW="1143000" imgH="1485900" progId="Word.Document.12">
                  <p:link updateAutomatic="1"/>
                </p:oleObj>
              </mc:Choice>
              <mc:Fallback>
                <p:oleObj name="Document" r:id="rId3" imgW="1143000" imgH="1485900" progId="Word.Document.12">
                  <p:link updateAutomatic="1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529" y="4576513"/>
                        <a:ext cx="1509061" cy="1961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280339"/>
              </p:ext>
            </p:extLst>
          </p:nvPr>
        </p:nvGraphicFramePr>
        <p:xfrm>
          <a:off x="4499362" y="4871017"/>
          <a:ext cx="2280359" cy="155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" name="Document" r:id="rId3" imgW="1727200" imgH="1181100" progId="Word.Document.12">
                  <p:link updateAutomatic="1"/>
                </p:oleObj>
              </mc:Choice>
              <mc:Fallback>
                <p:oleObj name="Document" r:id="rId3" imgW="1727200" imgH="1181100" progId="Word.Document.12">
                  <p:link updateAutomatic="1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362" y="4871017"/>
                        <a:ext cx="2280359" cy="155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025007"/>
              </p:ext>
            </p:extLst>
          </p:nvPr>
        </p:nvGraphicFramePr>
        <p:xfrm>
          <a:off x="7020272" y="4551363"/>
          <a:ext cx="1458759" cy="2012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7" name="Document" r:id="rId3" imgW="1104900" imgH="1524000" progId="Word.Document.12">
                  <p:link updateAutomatic="1"/>
                </p:oleObj>
              </mc:Choice>
              <mc:Fallback>
                <p:oleObj name="Document" r:id="rId3" imgW="1104900" imgH="1524000" progId="Word.Document.12">
                  <p:link updateAutomatic="1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4551363"/>
                        <a:ext cx="1458759" cy="2012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785975"/>
              </p:ext>
            </p:extLst>
          </p:nvPr>
        </p:nvGraphicFramePr>
        <p:xfrm>
          <a:off x="428568" y="1247422"/>
          <a:ext cx="1981200" cy="1394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1" name="Document" r:id="rId3" imgW="1371600" imgH="965200" progId="Word.Document.12">
                  <p:link updateAutomatic="1"/>
                </p:oleObj>
              </mc:Choice>
              <mc:Fallback>
                <p:oleObj name="Document" r:id="rId3" imgW="1371600" imgH="965200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68" y="1247422"/>
                        <a:ext cx="1981200" cy="1394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961355"/>
              </p:ext>
            </p:extLst>
          </p:nvPr>
        </p:nvGraphicFramePr>
        <p:xfrm>
          <a:off x="2387600" y="1265767"/>
          <a:ext cx="1981200" cy="1375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2" name="Document" r:id="rId3" imgW="1371600" imgH="952500" progId="Word.Document.12">
                  <p:link updateAutomatic="1"/>
                </p:oleObj>
              </mc:Choice>
              <mc:Fallback>
                <p:oleObj name="Document" r:id="rId3" imgW="1371600" imgH="952500" progId="Word.Document.12">
                  <p:link updateAutomatic="1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1265767"/>
                        <a:ext cx="1981200" cy="1375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992446"/>
              </p:ext>
            </p:extLst>
          </p:nvPr>
        </p:nvGraphicFramePr>
        <p:xfrm>
          <a:off x="428227" y="3124200"/>
          <a:ext cx="2358431" cy="1681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3" name="Document" r:id="rId3" imgW="1638300" imgH="1168400" progId="Word.Document.12">
                  <p:link updateAutomatic="1"/>
                </p:oleObj>
              </mc:Choice>
              <mc:Fallback>
                <p:oleObj name="Document" r:id="rId3" imgW="1638300" imgH="1168400" progId="Word.Document.12">
                  <p:link updateAutomatic="1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227" y="3124200"/>
                        <a:ext cx="2358431" cy="16819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158132"/>
              </p:ext>
            </p:extLst>
          </p:nvPr>
        </p:nvGraphicFramePr>
        <p:xfrm>
          <a:off x="2759891" y="3152562"/>
          <a:ext cx="2340149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4" name="Document" r:id="rId3" imgW="1625600" imgH="1155700" progId="Word.Document.12">
                  <p:link updateAutomatic="1"/>
                </p:oleObj>
              </mc:Choice>
              <mc:Fallback>
                <p:oleObj name="Document" r:id="rId3" imgW="1625600" imgH="1155700" progId="Word.Document.12">
                  <p:link updateAutomatic="1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891" y="3152562"/>
                        <a:ext cx="2340149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936459"/>
              </p:ext>
            </p:extLst>
          </p:nvPr>
        </p:nvGraphicFramePr>
        <p:xfrm>
          <a:off x="5271863" y="3984412"/>
          <a:ext cx="1483593" cy="1892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5" name="Document" r:id="rId3" imgW="1104900" imgH="1409700" progId="Word.Document.12">
                  <p:link updateAutomatic="1"/>
                </p:oleObj>
              </mc:Choice>
              <mc:Fallback>
                <p:oleObj name="Document" r:id="rId3" imgW="1104900" imgH="1409700" progId="Word.Document.12">
                  <p:link updateAutomatic="1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1863" y="3984412"/>
                        <a:ext cx="1483593" cy="1892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745124"/>
              </p:ext>
            </p:extLst>
          </p:nvPr>
        </p:nvGraphicFramePr>
        <p:xfrm>
          <a:off x="5271864" y="1557414"/>
          <a:ext cx="1531471" cy="2166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6" name="Document" r:id="rId3" imgW="1041400" imgH="1473200" progId="Word.Document.12">
                  <p:link updateAutomatic="1"/>
                </p:oleObj>
              </mc:Choice>
              <mc:Fallback>
                <p:oleObj name="Document" r:id="rId3" imgW="1041400" imgH="1473200" progId="Word.Document.12">
                  <p:link updateAutomatic="1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1864" y="1557414"/>
                        <a:ext cx="1531471" cy="2166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622023"/>
              </p:ext>
            </p:extLst>
          </p:nvPr>
        </p:nvGraphicFramePr>
        <p:xfrm>
          <a:off x="6948264" y="1570115"/>
          <a:ext cx="162485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7" name="Document" r:id="rId3" imgW="1104900" imgH="1511300" progId="Word.Document.12">
                  <p:link updateAutomatic="1"/>
                </p:oleObj>
              </mc:Choice>
              <mc:Fallback>
                <p:oleObj name="Document" r:id="rId3" imgW="1104900" imgH="1511300" progId="Word.Document.12">
                  <p:link updateAutomatic="1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1570115"/>
                        <a:ext cx="1624853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altLang="pt-BR" sz="4000" dirty="0" smtClean="0"/>
              <a:t>Placa na Biblioteca </a:t>
            </a:r>
            <a:r>
              <a:rPr lang="pt-BR" altLang="pt-BR" sz="4000" dirty="0" smtClean="0"/>
              <a:t>Pública </a:t>
            </a:r>
            <a:r>
              <a:rPr lang="pt-BR" altLang="pt-BR" sz="4000" dirty="0" smtClean="0"/>
              <a:t>do Amazonas</a:t>
            </a:r>
            <a:br>
              <a:rPr lang="pt-BR" altLang="pt-BR" sz="4000" dirty="0" smtClean="0"/>
            </a:br>
            <a:endParaRPr lang="pt-BR" altLang="pt-BR" sz="4000" dirty="0" smtClean="0"/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mtClean="0"/>
              <a:t>Escrita de Sinais traduzida por Débora Campos Wanderley</a:t>
            </a:r>
          </a:p>
          <a:p>
            <a:endParaRPr lang="pt-BR" altLang="pt-BR" smtClean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925045"/>
              </p:ext>
            </p:extLst>
          </p:nvPr>
        </p:nvGraphicFramePr>
        <p:xfrm>
          <a:off x="1143000" y="3244850"/>
          <a:ext cx="4293096" cy="3246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Document" r:id="rId3" imgW="2032000" imgH="1536700" progId="Word.Document.12">
                  <p:link updateAutomatic="1"/>
                </p:oleObj>
              </mc:Choice>
              <mc:Fallback>
                <p:oleObj name="Document" r:id="rId3" imgW="2032000" imgH="1536700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44850"/>
                        <a:ext cx="4293096" cy="3246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pt-BR" b="1" dirty="0" smtClean="0"/>
              <a:t>Libras Escrita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r>
              <a:rPr lang="pt-BR" dirty="0" smtClean="0"/>
              <a:t>2012 </a:t>
            </a:r>
            <a:r>
              <a:rPr lang="pt-BR" dirty="0" smtClean="0"/>
              <a:t>– </a:t>
            </a:r>
            <a:r>
              <a:rPr lang="pt-BR" dirty="0" smtClean="0"/>
              <a:t>Livro “Escrita de Sinais sem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mistérios” (Barreto &amp; Barreto)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 algn="r">
              <a:buNone/>
            </a:pPr>
            <a:r>
              <a:rPr lang="pt-BR" dirty="0" smtClean="0"/>
              <a:t>LibrasEscrita.com.br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16" y="360284"/>
            <a:ext cx="756789" cy="111998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76872"/>
            <a:ext cx="2818323" cy="359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302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328</Words>
  <Application>Microsoft Office PowerPoint</Application>
  <PresentationFormat>Apresentação na tela (4:3)</PresentationFormat>
  <Paragraphs>64</Paragraphs>
  <Slides>14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Vínculos</vt:lpstr>
      </vt:variant>
      <vt:variant>
        <vt:i4>14</vt:i4>
      </vt:variant>
      <vt:variant>
        <vt:lpstr>Títulos de slides</vt:lpstr>
      </vt:variant>
      <vt:variant>
        <vt:i4>14</vt:i4>
      </vt:variant>
    </vt:vector>
  </HeadingPairs>
  <TitlesOfParts>
    <vt:vector size="32" baseType="lpstr">
      <vt:lpstr>Calibri</vt:lpstr>
      <vt:lpstr>ＭＳ Ｐゴシック</vt:lpstr>
      <vt:lpstr>Arial</vt:lpstr>
      <vt:lpstr>Office Theme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SignWriting in Brazilian Deaf Education 1996 to present</vt:lpstr>
      <vt:lpstr>Apresentação do PowerPoint</vt:lpstr>
      <vt:lpstr>Depois de 2000</vt:lpstr>
      <vt:lpstr>Apresentação do PowerPoint</vt:lpstr>
      <vt:lpstr>Produções Científicas sobre Escrita de Sinais</vt:lpstr>
      <vt:lpstr>Alguns livros já foram produzidos, são 10 títulos disponíveis: </vt:lpstr>
      <vt:lpstr>Apresentação do PowerPoint</vt:lpstr>
      <vt:lpstr>Placa na Biblioteca Pública do Amazonas </vt:lpstr>
      <vt:lpstr>Libras Escrita</vt:lpstr>
      <vt:lpstr>Apresentação do PowerPoint</vt:lpstr>
      <vt:lpstr>Apresentação do PowerPoint</vt:lpstr>
      <vt:lpstr>Apresentação do PowerPoint</vt:lpstr>
      <vt:lpstr>Considerações Finais</vt:lpstr>
      <vt:lpstr>Contatos Info contacts</vt:lpstr>
    </vt:vector>
  </TitlesOfParts>
  <Company>Universidade Federal de Santa Catarina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SignWriting in Brazilian Deaf Education 1996 to present</dc:title>
  <dc:creator>Marianne Rossi Stumpf</dc:creator>
  <cp:lastModifiedBy>Madson Barreto</cp:lastModifiedBy>
  <cp:revision>23</cp:revision>
  <dcterms:created xsi:type="dcterms:W3CDTF">2014-07-23T01:27:46Z</dcterms:created>
  <dcterms:modified xsi:type="dcterms:W3CDTF">2014-07-23T15:11:27Z</dcterms:modified>
</cp:coreProperties>
</file>