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signwriting.org/symposium/presentation0061.html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signbank.org/SignWriting_Character_Viewer_2.html" TargetMode="External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codepen.io/Slevinski/pen/MywOej" TargetMode="External"/><Relationship Id="rId3" Type="http://schemas.openxmlformats.org/officeDocument/2006/relationships/hyperlink" Target="http://codepen.io/Slevinski/pen/zqGNqz" TargetMode="External"/><Relationship Id="rId4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hyperlink" Target="http://codepen.io/Slevinski/pen/zqGNqz" TargetMode="External"/><Relationship Id="rId4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slevinski.github.io/SignWriting_Character_Viewer/" TargetMode="External"/><Relationship Id="rId3" Type="http://schemas.openxmlformats.org/officeDocument/2006/relationships/hyperlink" Target="http://codepen.io/Slevinski/full/XKRPzm/" TargetMode="External"/><Relationship Id="rId4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signpuddle.com" TargetMode="External"/><Relationship Id="rId3" Type="http://schemas.openxmlformats.org/officeDocument/2006/relationships/hyperlink" Target="mailto:slevinski@signwriting.org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hyperlink" Target="http://www.signwriting.org/symposium/presentation0061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ignwriting.org/symposium/presentation0064.html" TargetMode="External"/><Relationship Id="rId3" Type="http://schemas.openxmlformats.org/officeDocument/2006/relationships/hyperlink" Target="https://meta.wikimedia.org/wiki/WikiConference_USA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icode.org/L2/L2015/15219-signwriting-design.pdf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70012" y="8570469"/>
            <a:ext cx="1218469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http://www.signwriting.org/symposium/presentation0061.html</a:t>
            </a:r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xfrm>
            <a:off x="4964995" y="4394207"/>
            <a:ext cx="7903771" cy="1240610"/>
          </a:xfrm>
          <a:prstGeom prst="rect">
            <a:avLst/>
          </a:prstGeom>
        </p:spPr>
        <p:txBody>
          <a:bodyPr/>
          <a:lstStyle/>
          <a:p>
            <a:pPr/>
            <a:r>
              <a:t>Presented at the SignWriting Symposium on July 20th, 2016</a:t>
            </a:r>
          </a:p>
        </p:txBody>
      </p:sp>
      <p:pic>
        <p:nvPicPr>
          <p:cNvPr id="17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41" y="409058"/>
            <a:ext cx="45720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4964995" y="863832"/>
            <a:ext cx="7903771" cy="2854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5800"/>
            </a:lvl1pPr>
          </a:lstStyle>
          <a:p>
            <a:pPr/>
            <a:r>
              <a:t>SignWriting in Unicode and Rich Text Considerations</a:t>
            </a:r>
          </a:p>
        </p:txBody>
      </p:sp>
      <p:pic>
        <p:nvPicPr>
          <p:cNvPr id="174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6816" y="6035842"/>
            <a:ext cx="1498601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96166" y="6673459"/>
            <a:ext cx="1048324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000"/>
            </a:pPr>
            <a:r>
              <a:t>by Stephen E Slevinski Jr</a:t>
            </a:r>
          </a:p>
          <a:p>
            <a:pPr algn="r">
              <a:defRPr sz="3000"/>
            </a:pPr>
            <a:r>
              <a:t>in association with the Center for Sutton Movement Writing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and 2016 Font Development</a:t>
            </a:r>
          </a:p>
        </p:txBody>
      </p:sp>
      <p:sp>
        <p:nvSpPr>
          <p:cNvPr id="280" name="Shape 280"/>
          <p:cNvSpPr/>
          <p:nvPr/>
        </p:nvSpPr>
        <p:spPr>
          <a:xfrm>
            <a:off x="623036" y="8735483"/>
            <a:ext cx="117587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http://signbank.org/SignWriting_Character_Viewer_2.html</a:t>
            </a:r>
          </a:p>
        </p:txBody>
      </p:sp>
      <p:sp>
        <p:nvSpPr>
          <p:cNvPr id="281" name="Shape 281"/>
          <p:cNvSpPr/>
          <p:nvPr/>
        </p:nvSpPr>
        <p:spPr>
          <a:xfrm>
            <a:off x="863325" y="5904411"/>
            <a:ext cx="438493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16-bit glyphs set </a:t>
            </a:r>
            <a:endParaRPr sz="1800"/>
          </a:p>
          <a:p>
            <a:pPr>
              <a:defRPr sz="3000"/>
            </a:pPr>
            <a:r>
              <a:t>created by Valerie Sutton</a:t>
            </a:r>
          </a:p>
        </p:txBody>
      </p:sp>
      <p:sp>
        <p:nvSpPr>
          <p:cNvPr id="282" name="Shape 282"/>
          <p:cNvSpPr/>
          <p:nvPr/>
        </p:nvSpPr>
        <p:spPr>
          <a:xfrm>
            <a:off x="796810" y="7244705"/>
            <a:ext cx="48577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652 Palettes of 6 by 16 Grid</a:t>
            </a:r>
          </a:p>
        </p:txBody>
      </p:sp>
      <p:sp>
        <p:nvSpPr>
          <p:cNvPr id="283" name="Shape 283"/>
          <p:cNvSpPr/>
          <p:nvPr/>
        </p:nvSpPr>
        <p:spPr>
          <a:xfrm>
            <a:off x="768487" y="7990095"/>
            <a:ext cx="597941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Dynamic Pages: single file 114 KB</a:t>
            </a:r>
          </a:p>
        </p:txBody>
      </p:sp>
      <p:sp>
        <p:nvSpPr>
          <p:cNvPr id="284" name="Shape 284"/>
          <p:cNvSpPr/>
          <p:nvPr/>
        </p:nvSpPr>
        <p:spPr>
          <a:xfrm>
            <a:off x="7601126" y="1896468"/>
            <a:ext cx="55660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500">
                <a:latin typeface="+mn-lt"/>
                <a:ea typeface="+mn-ea"/>
                <a:cs typeface="+mn-cs"/>
                <a:sym typeface="Helvetica"/>
              </a:defRPr>
            </a:pPr>
            <a:r>
              <a:t>Symbol Encoding Model</a:t>
            </a:r>
            <a:endParaRPr sz="1800"/>
          </a:p>
          <a:p>
            <a:pPr>
              <a:defRPr sz="2500"/>
            </a:pPr>
            <a:r>
              <a:t>Plane 4 (37,811 characters)</a:t>
            </a:r>
          </a:p>
        </p:txBody>
      </p:sp>
      <p:pic>
        <p:nvPicPr>
          <p:cNvPr id="285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58" y="1754939"/>
            <a:ext cx="7398475" cy="401508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8604885" y="3320920"/>
            <a:ext cx="35585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 Private Use Area</a:t>
            </a:r>
          </a:p>
        </p:txBody>
      </p:sp>
      <p:sp>
        <p:nvSpPr>
          <p:cNvPr id="287" name="Shape 287"/>
          <p:cNvSpPr/>
          <p:nvPr/>
        </p:nvSpPr>
        <p:spPr>
          <a:xfrm>
            <a:off x="9093631" y="4440573"/>
            <a:ext cx="22882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 Ligatures</a:t>
            </a:r>
          </a:p>
        </p:txBody>
      </p:sp>
      <p:sp>
        <p:nvSpPr>
          <p:cNvPr id="288" name="Shape 288"/>
          <p:cNvSpPr/>
          <p:nvPr/>
        </p:nvSpPr>
        <p:spPr>
          <a:xfrm>
            <a:off x="7863574" y="5560224"/>
            <a:ext cx="474840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Temporary Characters</a:t>
            </a:r>
          </a:p>
          <a:p>
            <a:pPr>
              <a:defRPr sz="3000"/>
            </a:pPr>
            <a:r>
              <a:t>used with 2 TrueType Fonts</a:t>
            </a:r>
          </a:p>
        </p:txBody>
      </p:sp>
      <p:sp>
        <p:nvSpPr>
          <p:cNvPr id="289" name="Shape 289"/>
          <p:cNvSpPr/>
          <p:nvPr/>
        </p:nvSpPr>
        <p:spPr>
          <a:xfrm>
            <a:off x="8849982" y="7147853"/>
            <a:ext cx="277558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SVG and CSS</a:t>
            </a:r>
          </a:p>
          <a:p>
            <a:pPr>
              <a:defRPr sz="3000"/>
            </a:pPr>
            <a:r>
              <a:t>for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92" name="Shape 292"/>
          <p:cNvSpPr/>
          <p:nvPr/>
        </p:nvSpPr>
        <p:spPr>
          <a:xfrm>
            <a:off x="2405429" y="6369298"/>
            <a:ext cx="81939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http://codepen.io/Slevinski/pen/MywOej</a:t>
            </a:r>
          </a:p>
        </p:txBody>
      </p:sp>
      <p:sp>
        <p:nvSpPr>
          <p:cNvPr id="293" name="Shape 293"/>
          <p:cNvSpPr/>
          <p:nvPr/>
        </p:nvSpPr>
        <p:spPr>
          <a:xfrm>
            <a:off x="2816282" y="5648609"/>
            <a:ext cx="737223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JavaScript and CSS Dynamic</a:t>
            </a:r>
          </a:p>
        </p:txBody>
      </p:sp>
      <p:sp>
        <p:nvSpPr>
          <p:cNvPr id="294" name="Shape 294"/>
          <p:cNvSpPr/>
          <p:nvPr/>
        </p:nvSpPr>
        <p:spPr>
          <a:xfrm>
            <a:off x="2198153" y="3617013"/>
            <a:ext cx="82446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http://codepen.io/Slevinski/pen/zqGNqz</a:t>
            </a:r>
          </a:p>
        </p:txBody>
      </p:sp>
      <p:sp>
        <p:nvSpPr>
          <p:cNvPr id="295" name="Shape 295"/>
          <p:cNvSpPr/>
          <p:nvPr/>
        </p:nvSpPr>
        <p:spPr>
          <a:xfrm>
            <a:off x="2276040" y="2903571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HTML and CSS Hardcoded</a:t>
            </a:r>
          </a:p>
        </p:txBody>
      </p:sp>
      <p:sp>
        <p:nvSpPr>
          <p:cNvPr id="296" name="Shape 296"/>
          <p:cNvSpPr/>
          <p:nvPr/>
        </p:nvSpPr>
        <p:spPr>
          <a:xfrm>
            <a:off x="1962006" y="7896834"/>
            <a:ext cx="836561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Visit either link, then change page size or zoom.</a:t>
            </a:r>
          </a:p>
          <a:p>
            <a:pPr>
              <a:defRPr sz="3000"/>
            </a:pPr>
            <a:r>
              <a:t>The signs will </a:t>
            </a:r>
            <a:r>
              <a:rPr i="1"/>
              <a:t>reflow</a:t>
            </a:r>
            <a:r>
              <a:t> into different columns.</a:t>
            </a:r>
          </a:p>
        </p:txBody>
      </p:sp>
      <p:pic>
        <p:nvPicPr>
          <p:cNvPr id="297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Individual Sign </a:t>
            </a:r>
            <a:r>
              <a:t>Copy and Paste</a:t>
            </a:r>
          </a:p>
        </p:txBody>
      </p:sp>
      <p:sp>
        <p:nvSpPr>
          <p:cNvPr id="300" name="Shape 300"/>
          <p:cNvSpPr/>
          <p:nvPr/>
        </p:nvSpPr>
        <p:spPr>
          <a:xfrm>
            <a:off x="1744710" y="7110687"/>
            <a:ext cx="1054684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Double-Click or Triple-Click an individual signs to select.</a:t>
            </a:r>
          </a:p>
          <a:p>
            <a:pPr>
              <a:defRPr sz="3000"/>
            </a:pPr>
            <a:r>
              <a:t>Use the Alternate-Click on the same sign for a menu to copy.</a:t>
            </a:r>
          </a:p>
          <a:p>
            <a:pPr>
              <a:defRPr sz="3000"/>
            </a:pPr>
            <a:r>
              <a:t>An individual sign may or may not appear selected.</a:t>
            </a:r>
          </a:p>
        </p:txBody>
      </p:sp>
      <p:pic>
        <p:nvPicPr>
          <p:cNvPr id="301" name="Screen Shot 2016-07-07 at 8.17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245" y="2838358"/>
            <a:ext cx="92075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Screen Shot 2016-07-07 at 8.12.5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Multiple Sign </a:t>
            </a:r>
            <a:r>
              <a:t>Copy and Paste</a:t>
            </a:r>
          </a:p>
        </p:txBody>
      </p:sp>
      <p:sp>
        <p:nvSpPr>
          <p:cNvPr id="305" name="Shape 305"/>
          <p:cNvSpPr/>
          <p:nvPr/>
        </p:nvSpPr>
        <p:spPr>
          <a:xfrm>
            <a:off x="1423908" y="7339287"/>
            <a:ext cx="1118844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Using the mouse, click and drag to select several signs.</a:t>
            </a:r>
          </a:p>
          <a:p>
            <a:pPr>
              <a:defRPr sz="3000"/>
            </a:pPr>
            <a:r>
              <a:t>The FSW will be selected, possibly with plane 4 or 16 characters.</a:t>
            </a:r>
          </a:p>
        </p:txBody>
      </p:sp>
      <p:pic>
        <p:nvPicPr>
          <p:cNvPr id="306" name="Screen Shot 2016-07-07 at 8.0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9247" y="1740624"/>
            <a:ext cx="8407401" cy="417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creen Shot 2016-07-07 at 8.07.4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37" y="13938"/>
            <a:ext cx="122315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310" name="Shape 310"/>
          <p:cNvSpPr/>
          <p:nvPr/>
        </p:nvSpPr>
        <p:spPr>
          <a:xfrm>
            <a:off x="2276040" y="1759455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HTML</a:t>
            </a:r>
          </a:p>
        </p:txBody>
      </p:sp>
      <p:pic>
        <p:nvPicPr>
          <p:cNvPr id="311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363" y="2730381"/>
            <a:ext cx="11137901" cy="5600702"/>
          </a:xfrm>
          <a:prstGeom prst="rect">
            <a:avLst/>
          </a:prstGeom>
          <a:ln w="25400">
            <a:solidFill>
              <a:srgbClr val="6665FF"/>
            </a:solidFill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5575122" y="5428405"/>
            <a:ext cx="437023" cy="2152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3" name="Shape 313"/>
          <p:cNvSpPr/>
          <p:nvPr/>
        </p:nvSpPr>
        <p:spPr>
          <a:xfrm flipV="1">
            <a:off x="5252089" y="5416957"/>
            <a:ext cx="73958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Shape 314"/>
          <p:cNvSpPr/>
          <p:nvPr/>
        </p:nvSpPr>
        <p:spPr>
          <a:xfrm>
            <a:off x="2237221" y="4936635"/>
            <a:ext cx="8862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FSW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source</a:t>
            </a:r>
          </a:p>
        </p:txBody>
      </p:sp>
      <p:sp>
        <p:nvSpPr>
          <p:cNvPr id="315" name="Shape 315"/>
          <p:cNvSpPr/>
          <p:nvPr/>
        </p:nvSpPr>
        <p:spPr>
          <a:xfrm>
            <a:off x="3174958" y="5292235"/>
            <a:ext cx="46734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6" name="Shape 316"/>
          <p:cNvSpPr/>
          <p:nvPr/>
        </p:nvSpPr>
        <p:spPr>
          <a:xfrm>
            <a:off x="4757732" y="5409658"/>
            <a:ext cx="9830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coordinates</a:t>
            </a:r>
          </a:p>
        </p:txBody>
      </p:sp>
      <p:sp>
        <p:nvSpPr>
          <p:cNvPr id="317" name="Shape 317"/>
          <p:cNvSpPr/>
          <p:nvPr/>
        </p:nvSpPr>
        <p:spPr>
          <a:xfrm flipV="1">
            <a:off x="3888456" y="5427399"/>
            <a:ext cx="70825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8" name="Shape 318"/>
          <p:cNvSpPr/>
          <p:nvPr/>
        </p:nvSpPr>
        <p:spPr>
          <a:xfrm flipV="1">
            <a:off x="6647049" y="5418642"/>
            <a:ext cx="731096" cy="236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9" name="Shape 319"/>
          <p:cNvSpPr/>
          <p:nvPr/>
        </p:nvSpPr>
        <p:spPr>
          <a:xfrm flipV="1">
            <a:off x="7922759" y="5409886"/>
            <a:ext cx="850658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0" name="Shape 320"/>
          <p:cNvSpPr/>
          <p:nvPr/>
        </p:nvSpPr>
        <p:spPr>
          <a:xfrm flipV="1">
            <a:off x="9407328" y="5411572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1" name="Shape 321"/>
          <p:cNvSpPr/>
          <p:nvPr/>
        </p:nvSpPr>
        <p:spPr>
          <a:xfrm>
            <a:off x="2102417" y="6447595"/>
            <a:ext cx="13680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Unicode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Plane 4 or 16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for S2ff00</a:t>
            </a:r>
          </a:p>
        </p:txBody>
      </p:sp>
      <p:sp>
        <p:nvSpPr>
          <p:cNvPr id="322" name="Shape 322"/>
          <p:cNvSpPr/>
          <p:nvPr/>
        </p:nvSpPr>
        <p:spPr>
          <a:xfrm>
            <a:off x="3252437" y="6682818"/>
            <a:ext cx="53775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Shape 323"/>
          <p:cNvSpPr/>
          <p:nvPr/>
        </p:nvSpPr>
        <p:spPr>
          <a:xfrm>
            <a:off x="3330214" y="7192409"/>
            <a:ext cx="546553" cy="40434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4" name="Shape 324"/>
          <p:cNvSpPr/>
          <p:nvPr/>
        </p:nvSpPr>
        <p:spPr>
          <a:xfrm>
            <a:off x="3108968" y="8590806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http://codepen.io/Slevinski/pen/zqGNqz</a:t>
            </a:r>
          </a:p>
        </p:txBody>
      </p:sp>
      <p:pic>
        <p:nvPicPr>
          <p:cNvPr id="325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xfrm>
            <a:off x="1736057" y="214101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Formal SignWriting and Fonts</a:t>
            </a:r>
          </a:p>
        </p:txBody>
      </p:sp>
      <p:sp>
        <p:nvSpPr>
          <p:cNvPr id="328" name="Shape 328"/>
          <p:cNvSpPr/>
          <p:nvPr/>
        </p:nvSpPr>
        <p:spPr>
          <a:xfrm>
            <a:off x="2368283" y="3665410"/>
            <a:ext cx="955785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1: Private Use Area Plane 16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2" algn="l"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SignWriting 2010 Fonts</a:t>
            </a:r>
          </a:p>
        </p:txBody>
      </p:sp>
      <p:sp>
        <p:nvSpPr>
          <p:cNvPr id="329" name="Shape 329"/>
          <p:cNvSpPr/>
          <p:nvPr/>
        </p:nvSpPr>
        <p:spPr>
          <a:xfrm>
            <a:off x="2312318" y="2771160"/>
            <a:ext cx="966978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https://slevinski.github.io/SignWriting_Character_Viewer/</a:t>
            </a:r>
          </a:p>
        </p:txBody>
      </p:sp>
      <p:sp>
        <p:nvSpPr>
          <p:cNvPr id="330" name="Shape 330"/>
          <p:cNvSpPr/>
          <p:nvPr/>
        </p:nvSpPr>
        <p:spPr>
          <a:xfrm>
            <a:off x="1985333" y="2013268"/>
            <a:ext cx="1032375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Render FSW with style, zoom, and reflow</a:t>
            </a:r>
          </a:p>
        </p:txBody>
      </p:sp>
      <p:sp>
        <p:nvSpPr>
          <p:cNvPr id="331" name="Shape 331"/>
          <p:cNvSpPr/>
          <p:nvPr/>
        </p:nvSpPr>
        <p:spPr>
          <a:xfrm>
            <a:off x="2407376" y="5321661"/>
            <a:ext cx="966978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2: Proposed Unicode 10 Plane 4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algn="l"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Sutton SignWriting Fonts</a:t>
            </a:r>
          </a:p>
        </p:txBody>
      </p:sp>
      <p:sp>
        <p:nvSpPr>
          <p:cNvPr id="332" name="Shape 332"/>
          <p:cNvSpPr/>
          <p:nvPr/>
        </p:nvSpPr>
        <p:spPr>
          <a:xfrm>
            <a:off x="2686051" y="8634162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http://codepen.io/Slevinski/full/XKRPzm/</a:t>
            </a:r>
          </a:p>
        </p:txBody>
      </p:sp>
      <p:sp>
        <p:nvSpPr>
          <p:cNvPr id="333" name="Shape 333"/>
          <p:cNvSpPr/>
          <p:nvPr/>
        </p:nvSpPr>
        <p:spPr>
          <a:xfrm>
            <a:off x="1572114" y="7444724"/>
            <a:ext cx="1115018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Sutton SignWriting rendered from Formal SignWriting</a:t>
            </a:r>
          </a:p>
          <a:p>
            <a:pPr>
              <a:defRPr sz="3400"/>
            </a:pPr>
            <a:r>
              <a:t>with 2 KB each of  HTML, CSS and JS</a:t>
            </a:r>
          </a:p>
        </p:txBody>
      </p:sp>
      <p:sp>
        <p:nvSpPr>
          <p:cNvPr id="334" name="Shape 334"/>
          <p:cNvSpPr/>
          <p:nvPr/>
        </p:nvSpPr>
        <p:spPr>
          <a:xfrm>
            <a:off x="1513420" y="7385586"/>
            <a:ext cx="114576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35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996190" y="518432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Plain Text</a:t>
            </a:r>
          </a:p>
        </p:txBody>
      </p:sp>
      <p:sp>
        <p:nvSpPr>
          <p:cNvPr id="338" name="Shape 338"/>
          <p:cNvSpPr/>
          <p:nvPr/>
        </p:nvSpPr>
        <p:spPr>
          <a:xfrm>
            <a:off x="2269172" y="1760993"/>
            <a:ext cx="84664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Unicode Standard: Chapter 2</a:t>
            </a:r>
          </a:p>
        </p:txBody>
      </p:sp>
      <p:sp>
        <p:nvSpPr>
          <p:cNvPr id="339" name="Shape 339"/>
          <p:cNvSpPr/>
          <p:nvPr/>
        </p:nvSpPr>
        <p:spPr>
          <a:xfrm>
            <a:off x="2342390" y="3218536"/>
            <a:ext cx="83200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Plain text must contain enough information to permit the text to be rendered legibly, and nothing more.</a:t>
            </a:r>
          </a:p>
        </p:txBody>
      </p:sp>
      <p:sp>
        <p:nvSpPr>
          <p:cNvPr id="340" name="Shape 340"/>
          <p:cNvSpPr/>
          <p:nvPr/>
        </p:nvSpPr>
        <p:spPr>
          <a:xfrm>
            <a:off x="923375" y="5552379"/>
            <a:ext cx="11158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Plain text is a pure sequence of character codes;</a:t>
            </a:r>
          </a:p>
        </p:txBody>
      </p:sp>
      <p:sp>
        <p:nvSpPr>
          <p:cNvPr id="341" name="Shape 341"/>
          <p:cNvSpPr/>
          <p:nvPr/>
        </p:nvSpPr>
        <p:spPr>
          <a:xfrm>
            <a:off x="2044148" y="7984117"/>
            <a:ext cx="8916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Formal SignWriting is Plain Text.</a:t>
            </a:r>
          </a:p>
        </p:txBody>
      </p:sp>
      <p:sp>
        <p:nvSpPr>
          <p:cNvPr id="342" name="Shape 342"/>
          <p:cNvSpPr/>
          <p:nvPr/>
        </p:nvSpPr>
        <p:spPr>
          <a:xfrm>
            <a:off x="33686" y="6923932"/>
            <a:ext cx="12937428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>
            <a:off x="996190" y="655295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Rich Text</a:t>
            </a:r>
          </a:p>
        </p:txBody>
      </p:sp>
      <p:sp>
        <p:nvSpPr>
          <p:cNvPr id="345" name="Shape 345"/>
          <p:cNvSpPr/>
          <p:nvPr/>
        </p:nvSpPr>
        <p:spPr>
          <a:xfrm>
            <a:off x="2269172" y="1897856"/>
            <a:ext cx="84664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Unicode Standard: Chapter 2</a:t>
            </a:r>
          </a:p>
        </p:txBody>
      </p:sp>
      <p:sp>
        <p:nvSpPr>
          <p:cNvPr id="346" name="Shape 346"/>
          <p:cNvSpPr/>
          <p:nvPr/>
        </p:nvSpPr>
        <p:spPr>
          <a:xfrm>
            <a:off x="1689563" y="5384134"/>
            <a:ext cx="962567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Rich text carries complex formatting information as well as text context.</a:t>
            </a:r>
          </a:p>
        </p:txBody>
      </p:sp>
      <p:sp>
        <p:nvSpPr>
          <p:cNvPr id="347" name="Shape 347"/>
          <p:cNvSpPr/>
          <p:nvPr/>
        </p:nvSpPr>
        <p:spPr>
          <a:xfrm>
            <a:off x="996190" y="3202845"/>
            <a:ext cx="110124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Rich Text is any text representation consisting of plain text plus added information such as a language identifier, font size, color, hypertext links, and so on.</a:t>
            </a:r>
          </a:p>
        </p:txBody>
      </p:sp>
      <p:sp>
        <p:nvSpPr>
          <p:cNvPr id="348" name="Shape 348"/>
          <p:cNvSpPr/>
          <p:nvPr/>
        </p:nvSpPr>
        <p:spPr>
          <a:xfrm>
            <a:off x="528237" y="7019323"/>
            <a:ext cx="1194832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Given that rich text equals plain text plus added information, the extra information in rich text can always be stripped away to reveal the “pure” text underneath.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body" sz="quarter" idx="1"/>
          </p:nvPr>
        </p:nvSpPr>
        <p:spPr>
          <a:xfrm>
            <a:off x="967275" y="3064925"/>
            <a:ext cx="11070250" cy="1145234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Size and color within a sign.</a:t>
            </a:r>
          </a:p>
        </p:txBody>
      </p:sp>
      <p:sp>
        <p:nvSpPr>
          <p:cNvPr id="351" name="Shape 351"/>
          <p:cNvSpPr/>
          <p:nvPr/>
        </p:nvSpPr>
        <p:spPr>
          <a:xfrm>
            <a:off x="2253518" y="4125553"/>
            <a:ext cx="315142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Settings for all symbols</a:t>
            </a:r>
          </a:p>
        </p:txBody>
      </p:sp>
      <p:sp>
        <p:nvSpPr>
          <p:cNvPr id="352" name="Shape 352"/>
          <p:cNvSpPr/>
          <p:nvPr/>
        </p:nvSpPr>
        <p:spPr>
          <a:xfrm>
            <a:off x="7189215" y="4125553"/>
            <a:ext cx="40010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Settings for specific symbols</a:t>
            </a:r>
          </a:p>
        </p:txBody>
      </p:sp>
      <p:pic>
        <p:nvPicPr>
          <p:cNvPr id="3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729" y="5685448"/>
            <a:ext cx="1143001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7963" y="5761648"/>
            <a:ext cx="863601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814489" y="7826384"/>
            <a:ext cx="40010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-D_blue_</a:t>
            </a:r>
          </a:p>
        </p:txBody>
      </p:sp>
      <p:sp>
        <p:nvSpPr>
          <p:cNvPr id="356" name="Shape 356"/>
          <p:cNvSpPr/>
          <p:nvPr/>
        </p:nvSpPr>
        <p:spPr>
          <a:xfrm>
            <a:off x="7175023" y="7826384"/>
            <a:ext cx="40010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--D03_blue_</a:t>
            </a:r>
          </a:p>
        </p:txBody>
      </p:sp>
      <p:sp>
        <p:nvSpPr>
          <p:cNvPr id="357" name="Shape 357"/>
          <p:cNvSpPr/>
          <p:nvPr>
            <p:ph type="title"/>
          </p:nvPr>
        </p:nvSpPr>
        <p:spPr>
          <a:xfrm>
            <a:off x="291874" y="629423"/>
            <a:ext cx="12421052" cy="1298329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  <a:r>
              <a:t>After Formal SignWriting</a:t>
            </a:r>
          </a:p>
        </p:txBody>
      </p:sp>
      <p:sp>
        <p:nvSpPr>
          <p:cNvPr id="358" name="Shape 358"/>
          <p:cNvSpPr/>
          <p:nvPr/>
        </p:nvSpPr>
        <p:spPr>
          <a:xfrm>
            <a:off x="3204845" y="1716755"/>
            <a:ext cx="659511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Styled SignWriting Text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443166" y="609653"/>
            <a:ext cx="12118469" cy="127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7679"/>
            </a:lvl1pPr>
          </a:lstStyle>
          <a:p>
            <a:pPr/>
            <a:r>
              <a:t>Defining Colors</a:t>
            </a:r>
          </a:p>
        </p:txBody>
      </p:sp>
      <p:sp>
        <p:nvSpPr>
          <p:cNvPr id="361" name="Shape 361"/>
          <p:cNvSpPr/>
          <p:nvPr/>
        </p:nvSpPr>
        <p:spPr>
          <a:xfrm>
            <a:off x="3607748" y="2041196"/>
            <a:ext cx="57893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CSS color names or hex values</a:t>
            </a:r>
          </a:p>
        </p:txBody>
      </p:sp>
      <p:sp>
        <p:nvSpPr>
          <p:cNvPr id="362" name="Shape 362"/>
          <p:cNvSpPr/>
          <p:nvPr/>
        </p:nvSpPr>
        <p:spPr>
          <a:xfrm>
            <a:off x="3018705" y="3322252"/>
            <a:ext cx="6967390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/>
            </a:pPr>
            <a:r>
              <a:t>CSS Color Names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red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green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blue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Hex Values (3 or 6  long)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FF0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FF0000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276447" y="210537"/>
            <a:ext cx="12546418" cy="1826786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rPr sz="5400"/>
              <a:t>The Big Umbrella of</a:t>
            </a:r>
            <a:br>
              <a:rPr sz="5400"/>
            </a:br>
            <a:r>
              <a:rPr sz="5400"/>
              <a:t>the Center for Sutton Movement Writing </a:t>
            </a:r>
          </a:p>
        </p:txBody>
      </p:sp>
      <p:pic>
        <p:nvPicPr>
          <p:cNvPr id="17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07" y="2613836"/>
            <a:ext cx="5153026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5911699" y="2560204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All sign languages supported right now.</a:t>
            </a:r>
          </a:p>
        </p:txBody>
      </p:sp>
      <p:sp>
        <p:nvSpPr>
          <p:cNvPr id="180" name="Shape 180"/>
          <p:cNvSpPr/>
          <p:nvPr/>
        </p:nvSpPr>
        <p:spPr>
          <a:xfrm>
            <a:off x="6066461" y="5324721"/>
            <a:ext cx="6006216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4+ years of stable and free standards.</a:t>
            </a:r>
          </a:p>
        </p:txBody>
      </p:sp>
      <p:sp>
        <p:nvSpPr>
          <p:cNvPr id="181" name="Shape 181"/>
          <p:cNvSpPr/>
          <p:nvPr/>
        </p:nvSpPr>
        <p:spPr>
          <a:xfrm>
            <a:off x="5911699" y="6924537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Many implementations from separate groups.</a:t>
            </a:r>
          </a:p>
        </p:txBody>
      </p:sp>
      <p:sp>
        <p:nvSpPr>
          <p:cNvPr id="182" name="Shape 182"/>
          <p:cNvSpPr/>
          <p:nvPr/>
        </p:nvSpPr>
        <p:spPr>
          <a:xfrm>
            <a:off x="6083137" y="4567857"/>
            <a:ext cx="6315740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0000"/>
              </a:lnSpc>
              <a:defRPr sz="3900"/>
            </a:lvl1pPr>
          </a:lstStyle>
          <a:p>
            <a:pPr/>
            <a:r>
              <a:t>Various hand writing styles.</a:t>
            </a:r>
          </a:p>
        </p:txBody>
      </p:sp>
      <p:sp>
        <p:nvSpPr>
          <p:cNvPr id="183" name="Shape 183"/>
          <p:cNvSpPr/>
          <p:nvPr/>
        </p:nvSpPr>
        <p:spPr>
          <a:xfrm>
            <a:off x="2050951" y="8757412"/>
            <a:ext cx="8902898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0000"/>
              </a:lnSpc>
              <a:defRPr b="1" sz="3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Formal SignWriting (FSW) standard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443166" y="609653"/>
            <a:ext cx="12118469" cy="127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7679"/>
            </a:lvl1pPr>
          </a:lstStyle>
          <a:p>
            <a:pPr/>
            <a:r>
              <a:t>SignWriting Styling String</a:t>
            </a:r>
          </a:p>
        </p:txBody>
      </p:sp>
      <p:sp>
        <p:nvSpPr>
          <p:cNvPr id="365" name="Shape 365"/>
          <p:cNvSpPr/>
          <p:nvPr/>
        </p:nvSpPr>
        <p:spPr>
          <a:xfrm>
            <a:off x="3407482" y="2041196"/>
            <a:ext cx="618983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using color and size within a sign</a:t>
            </a:r>
          </a:p>
        </p:txBody>
      </p:sp>
      <p:sp>
        <p:nvSpPr>
          <p:cNvPr id="366" name="Shape 366"/>
          <p:cNvSpPr/>
          <p:nvPr/>
        </p:nvSpPr>
        <p:spPr>
          <a:xfrm>
            <a:off x="1893448" y="3219176"/>
            <a:ext cx="7833674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/>
            </a:pPr>
            <a:r>
              <a:t>- Adjusting all symbols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C - Colorize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P - Padding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G - Background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D - Detail colors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Z - Zoom level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-- Adjusting specific symbols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D - Detail colors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Z - Zoom level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xfrm>
            <a:off x="1270000" y="512595"/>
            <a:ext cx="10464800" cy="1320801"/>
          </a:xfrm>
          <a:prstGeom prst="rect">
            <a:avLst/>
          </a:prstGeom>
        </p:spPr>
        <p:txBody>
          <a:bodyPr/>
          <a:lstStyle/>
          <a:p>
            <a:pPr/>
            <a:r>
              <a:t>Colorize - All Symbols</a:t>
            </a:r>
          </a:p>
        </p:txBody>
      </p:sp>
      <p:sp>
        <p:nvSpPr>
          <p:cNvPr id="369" name="Shape 369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-C</a:t>
            </a:r>
          </a:p>
        </p:txBody>
      </p:sp>
      <p:pic>
        <p:nvPicPr>
          <p:cNvPr id="37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6349" y="4372578"/>
            <a:ext cx="22860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Screen Shot 2015-08-31 at 11.18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2099" y="2057400"/>
            <a:ext cx="2247901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title"/>
          </p:nvPr>
        </p:nvSpPr>
        <p:spPr>
          <a:xfrm>
            <a:off x="1270000" y="512595"/>
            <a:ext cx="10464800" cy="1320801"/>
          </a:xfrm>
          <a:prstGeom prst="rect">
            <a:avLst/>
          </a:prstGeom>
        </p:spPr>
        <p:txBody>
          <a:bodyPr/>
          <a:lstStyle/>
          <a:p>
            <a:pPr/>
            <a:r>
              <a:t>Padding - All Symbols</a:t>
            </a:r>
          </a:p>
        </p:txBody>
      </p:sp>
      <p:sp>
        <p:nvSpPr>
          <p:cNvPr id="374" name="Shape 374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-P10</a:t>
            </a:r>
          </a:p>
        </p:txBody>
      </p:sp>
      <p:pic>
        <p:nvPicPr>
          <p:cNvPr id="375" name="Screen Shot 2015-08-31 at 11.24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199" y="3839359"/>
            <a:ext cx="3416301" cy="462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Screen Shot 2015-08-31 at 11.24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681" y="4341009"/>
            <a:ext cx="2413001" cy="36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912164" y="2096338"/>
            <a:ext cx="503803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Signs default with a tight bounding-box.</a:t>
            </a:r>
          </a:p>
        </p:txBody>
      </p:sp>
      <p:sp>
        <p:nvSpPr>
          <p:cNvPr id="378" name="Shape 378"/>
          <p:cNvSpPr/>
          <p:nvPr/>
        </p:nvSpPr>
        <p:spPr>
          <a:xfrm>
            <a:off x="1671215" y="8884380"/>
            <a:ext cx="966237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Padding value must be a 2 digit string, from 01 to 99.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Background - All Symbols</a:t>
            </a:r>
          </a:p>
        </p:txBody>
      </p:sp>
      <p:sp>
        <p:nvSpPr>
          <p:cNvPr id="381" name="Shape 381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-G_lightblue_</a:t>
            </a:r>
          </a:p>
        </p:txBody>
      </p:sp>
      <p:sp>
        <p:nvSpPr>
          <p:cNvPr id="382" name="Shape 382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Signs default with a transparent background</a:t>
            </a:r>
          </a:p>
        </p:txBody>
      </p:sp>
      <p:pic>
        <p:nvPicPr>
          <p:cNvPr id="383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349" y="4398159"/>
            <a:ext cx="2286001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Detail Colors - All Symbols</a:t>
            </a:r>
          </a:p>
        </p:txBody>
      </p:sp>
      <p:sp>
        <p:nvSpPr>
          <p:cNvPr id="387" name="Shape 387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-D_red_</a:t>
            </a:r>
          </a:p>
        </p:txBody>
      </p:sp>
      <p:sp>
        <p:nvSpPr>
          <p:cNvPr id="388" name="Shape 388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black line and white fill</a:t>
            </a:r>
          </a:p>
        </p:txBody>
      </p:sp>
      <p:pic>
        <p:nvPicPr>
          <p:cNvPr id="389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Screen Shot 2015-08-31 at 11.5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3649" y="4385459"/>
            <a:ext cx="23114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Detail Colors - All Symbols</a:t>
            </a:r>
          </a:p>
        </p:txBody>
      </p:sp>
      <p:sp>
        <p:nvSpPr>
          <p:cNvPr id="393" name="Shape 393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-D_red,yellow_</a:t>
            </a:r>
          </a:p>
        </p:txBody>
      </p:sp>
      <p:sp>
        <p:nvSpPr>
          <p:cNvPr id="394" name="Shape 394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black line and white fill</a:t>
            </a:r>
          </a:p>
        </p:txBody>
      </p:sp>
      <p:pic>
        <p:nvPicPr>
          <p:cNvPr id="395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Screen Shot 2015-08-31 at 11.57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299" y="4385459"/>
            <a:ext cx="23241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Zoom Level - All Symbols</a:t>
            </a:r>
          </a:p>
        </p:txBody>
      </p:sp>
      <p:sp>
        <p:nvSpPr>
          <p:cNvPr id="399" name="Shape 399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+mn-lt"/>
                <a:ea typeface="+mn-ea"/>
                <a:cs typeface="+mn-cs"/>
                <a:sym typeface="Helvetica"/>
              </a:defRPr>
            </a:pPr>
            <a:r>
              <a:t>-Z6.4</a:t>
            </a:r>
          </a:p>
        </p:txBody>
      </p:sp>
      <p:sp>
        <p:nvSpPr>
          <p:cNvPr id="400" name="Shape 400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size of 1</a:t>
            </a:r>
          </a:p>
        </p:txBody>
      </p:sp>
      <p:pic>
        <p:nvPicPr>
          <p:cNvPr id="40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868" y="5712609"/>
            <a:ext cx="571501" cy="87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0549" y="3501583"/>
            <a:ext cx="3365007" cy="5152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2125699" y="8884380"/>
            <a:ext cx="87534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Zoom level can be any integer or decimal value.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title"/>
          </p:nvPr>
        </p:nvSpPr>
        <p:spPr>
          <a:xfrm>
            <a:off x="110391" y="512595"/>
            <a:ext cx="12784018" cy="1320801"/>
          </a:xfrm>
          <a:prstGeom prst="rect">
            <a:avLst/>
          </a:prstGeom>
        </p:spPr>
        <p:txBody>
          <a:bodyPr/>
          <a:lstStyle/>
          <a:p>
            <a:pPr/>
            <a:r>
              <a:t>Combinations - All Symbols</a:t>
            </a:r>
          </a:p>
        </p:txBody>
      </p:sp>
      <p:sp>
        <p:nvSpPr>
          <p:cNvPr id="406" name="Shape 406"/>
          <p:cNvSpPr/>
          <p:nvPr/>
        </p:nvSpPr>
        <p:spPr>
          <a:xfrm>
            <a:off x="6888801" y="2096338"/>
            <a:ext cx="400109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2800">
                <a:latin typeface="+mn-lt"/>
                <a:ea typeface="+mn-ea"/>
                <a:cs typeface="+mn-cs"/>
                <a:sym typeface="Helvetica"/>
              </a:defRPr>
            </a:pPr>
            <a:r>
              <a:t>-CP10G_lightblue_Z4</a:t>
            </a:r>
          </a:p>
        </p:txBody>
      </p:sp>
      <p:sp>
        <p:nvSpPr>
          <p:cNvPr id="407" name="Shape 407"/>
          <p:cNvSpPr/>
          <p:nvPr/>
        </p:nvSpPr>
        <p:spPr>
          <a:xfrm>
            <a:off x="565892" y="2096338"/>
            <a:ext cx="59554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2800">
                <a:latin typeface="+mn-lt"/>
                <a:ea typeface="+mn-ea"/>
                <a:cs typeface="+mn-cs"/>
                <a:sym typeface="Helvetica"/>
              </a:defRPr>
            </a:pPr>
            <a:r>
              <a:t>-P10G_lightblue_D_red,yellow_Z4</a:t>
            </a:r>
          </a:p>
        </p:txBody>
      </p:sp>
      <p:pic>
        <p:nvPicPr>
          <p:cNvPr id="40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8349" y="3890159"/>
            <a:ext cx="3302001" cy="452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2618" y="3890159"/>
            <a:ext cx="3302001" cy="4521201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2391730" y="8884380"/>
            <a:ext cx="82213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order of the styling options is important.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title"/>
          </p:nvPr>
        </p:nvSpPr>
        <p:spPr>
          <a:xfrm>
            <a:off x="-1445" y="512595"/>
            <a:ext cx="13004801" cy="1320801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Detail Colors - Specific Symbols</a:t>
            </a:r>
          </a:p>
        </p:txBody>
      </p:sp>
      <p:sp>
        <p:nvSpPr>
          <p:cNvPr id="413" name="Shape 413"/>
          <p:cNvSpPr/>
          <p:nvPr/>
        </p:nvSpPr>
        <p:spPr>
          <a:xfrm>
            <a:off x="-4653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--D01_red,yellow_</a:t>
            </a:r>
          </a:p>
        </p:txBody>
      </p:sp>
      <p:sp>
        <p:nvSpPr>
          <p:cNvPr id="414" name="Shape 414"/>
          <p:cNvSpPr/>
          <p:nvPr/>
        </p:nvSpPr>
        <p:spPr>
          <a:xfrm>
            <a:off x="4200491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--D02_red,transparent_</a:t>
            </a:r>
          </a:p>
        </p:txBody>
      </p:sp>
      <p:sp>
        <p:nvSpPr>
          <p:cNvPr id="415" name="Shape 415"/>
          <p:cNvSpPr/>
          <p:nvPr/>
        </p:nvSpPr>
        <p:spPr>
          <a:xfrm>
            <a:off x="8402747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--D03_red_</a:t>
            </a:r>
          </a:p>
        </p:txBody>
      </p:sp>
      <p:pic>
        <p:nvPicPr>
          <p:cNvPr id="416" name="Screen Shot 2015-09-01 at 11.23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305" y="4436202"/>
            <a:ext cx="17399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Screen Shot 2015-09-01 at 11.23.3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7355" y="4436202"/>
            <a:ext cx="17272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Screen Shot 2015-09-01 at 11.24.1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34705" y="4436202"/>
            <a:ext cx="1765301" cy="3213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390178" y="8884380"/>
            <a:ext cx="1222444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Specific symbols are identified using a 2 digit string, from 01 to 99.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title"/>
          </p:nvPr>
        </p:nvSpPr>
        <p:spPr>
          <a:xfrm>
            <a:off x="130715" y="486725"/>
            <a:ext cx="12740482" cy="1320801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Zoom Level - Specific Symbols</a:t>
            </a:r>
          </a:p>
        </p:txBody>
      </p:sp>
      <p:sp>
        <p:nvSpPr>
          <p:cNvPr id="422" name="Shape 422"/>
          <p:cNvSpPr/>
          <p:nvPr/>
        </p:nvSpPr>
        <p:spPr>
          <a:xfrm>
            <a:off x="-4653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--Z01,2</a:t>
            </a:r>
          </a:p>
        </p:txBody>
      </p:sp>
      <p:sp>
        <p:nvSpPr>
          <p:cNvPr id="423" name="Shape 423"/>
          <p:cNvSpPr/>
          <p:nvPr/>
        </p:nvSpPr>
        <p:spPr>
          <a:xfrm>
            <a:off x="4200491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--Z02,2,480x490</a:t>
            </a:r>
          </a:p>
        </p:txBody>
      </p:sp>
      <p:sp>
        <p:nvSpPr>
          <p:cNvPr id="424" name="Shape 424"/>
          <p:cNvSpPr/>
          <p:nvPr/>
        </p:nvSpPr>
        <p:spPr>
          <a:xfrm>
            <a:off x="8402747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--Z03,2,510x500</a:t>
            </a:r>
          </a:p>
        </p:txBody>
      </p:sp>
      <p:pic>
        <p:nvPicPr>
          <p:cNvPr id="4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855" y="3553552"/>
            <a:ext cx="2844801" cy="497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9355" y="4188552"/>
            <a:ext cx="2743201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7455" y="4442552"/>
            <a:ext cx="3454401" cy="3200401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185996" y="8537247"/>
            <a:ext cx="1262992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zoom level for specific symbols allows for an optional adjustment coordinate, with 500x500 meaning no adjustment.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289076" y="3858198"/>
            <a:ext cx="47107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AS18711S20500</a:t>
            </a:r>
          </a:p>
        </p:txBody>
      </p:sp>
      <p:sp>
        <p:nvSpPr>
          <p:cNvPr id="186" name="Shape 186"/>
          <p:cNvSpPr/>
          <p:nvPr/>
        </p:nvSpPr>
        <p:spPr>
          <a:xfrm>
            <a:off x="5715210" y="3858198"/>
            <a:ext cx="691381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M514x517S18711490x483S20500486x506</a:t>
            </a:r>
          </a:p>
        </p:txBody>
      </p:sp>
      <p:sp>
        <p:nvSpPr>
          <p:cNvPr id="187" name="Shape 187"/>
          <p:cNvSpPr/>
          <p:nvPr/>
        </p:nvSpPr>
        <p:spPr>
          <a:xfrm>
            <a:off x="1204533" y="2696009"/>
            <a:ext cx="110998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AS18711S20500M514x517S18711490x483S20500486x506</a:t>
            </a:r>
          </a:p>
        </p:txBody>
      </p:sp>
      <p:sp>
        <p:nvSpPr>
          <p:cNvPr id="188" name="Shape 188"/>
          <p:cNvSpPr/>
          <p:nvPr/>
        </p:nvSpPr>
        <p:spPr>
          <a:xfrm>
            <a:off x="281258" y="501830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9" name="Shape 189"/>
          <p:cNvSpPr/>
          <p:nvPr/>
        </p:nvSpPr>
        <p:spPr>
          <a:xfrm>
            <a:off x="773801" y="5020388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</a:t>
            </a:r>
          </a:p>
        </p:txBody>
      </p:sp>
      <p:sp>
        <p:nvSpPr>
          <p:cNvPr id="190" name="Shape 190"/>
          <p:cNvSpPr/>
          <p:nvPr/>
        </p:nvSpPr>
        <p:spPr>
          <a:xfrm>
            <a:off x="2148494" y="5020388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</a:t>
            </a:r>
          </a:p>
        </p:txBody>
      </p:sp>
      <p:sp>
        <p:nvSpPr>
          <p:cNvPr id="191" name="Shape 191"/>
          <p:cNvSpPr/>
          <p:nvPr/>
        </p:nvSpPr>
        <p:spPr>
          <a:xfrm>
            <a:off x="4318098" y="5020388"/>
            <a:ext cx="23712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M514x517</a:t>
            </a:r>
          </a:p>
        </p:txBody>
      </p:sp>
      <p:sp>
        <p:nvSpPr>
          <p:cNvPr id="192" name="Shape 192"/>
          <p:cNvSpPr/>
          <p:nvPr/>
        </p:nvSpPr>
        <p:spPr>
          <a:xfrm>
            <a:off x="6673291" y="5020388"/>
            <a:ext cx="29990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S18711490x483</a:t>
            </a:r>
          </a:p>
        </p:txBody>
      </p:sp>
      <p:sp>
        <p:nvSpPr>
          <p:cNvPr id="193" name="Shape 193"/>
          <p:cNvSpPr/>
          <p:nvPr/>
        </p:nvSpPr>
        <p:spPr>
          <a:xfrm>
            <a:off x="9794384" y="5021367"/>
            <a:ext cx="2999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S20500486x506</a:t>
            </a:r>
          </a:p>
        </p:txBody>
      </p:sp>
      <p:sp>
        <p:nvSpPr>
          <p:cNvPr id="194" name="Shape 194"/>
          <p:cNvSpPr/>
          <p:nvPr/>
        </p:nvSpPr>
        <p:spPr>
          <a:xfrm>
            <a:off x="4183562" y="617946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195" name="Shape 195"/>
          <p:cNvSpPr/>
          <p:nvPr/>
        </p:nvSpPr>
        <p:spPr>
          <a:xfrm>
            <a:off x="4769115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514x517</a:t>
            </a:r>
          </a:p>
        </p:txBody>
      </p:sp>
      <p:sp>
        <p:nvSpPr>
          <p:cNvPr id="196" name="Shape 196"/>
          <p:cNvSpPr/>
          <p:nvPr/>
        </p:nvSpPr>
        <p:spPr>
          <a:xfrm>
            <a:off x="6535488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S18711</a:t>
            </a:r>
          </a:p>
        </p:txBody>
      </p:sp>
      <p:sp>
        <p:nvSpPr>
          <p:cNvPr id="197" name="Shape 197"/>
          <p:cNvSpPr/>
          <p:nvPr/>
        </p:nvSpPr>
        <p:spPr>
          <a:xfrm>
            <a:off x="8061786" y="6184150"/>
            <a:ext cx="154231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490x483</a:t>
            </a:r>
          </a:p>
        </p:txBody>
      </p:sp>
      <p:sp>
        <p:nvSpPr>
          <p:cNvPr id="198" name="Shape 198"/>
          <p:cNvSpPr/>
          <p:nvPr/>
        </p:nvSpPr>
        <p:spPr>
          <a:xfrm>
            <a:off x="9791264" y="6184046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S20500</a:t>
            </a:r>
          </a:p>
        </p:txBody>
      </p:sp>
      <p:sp>
        <p:nvSpPr>
          <p:cNvPr id="199" name="Shape 199"/>
          <p:cNvSpPr/>
          <p:nvPr/>
        </p:nvSpPr>
        <p:spPr>
          <a:xfrm>
            <a:off x="11061275" y="6183556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486x506</a:t>
            </a:r>
          </a:p>
        </p:txBody>
      </p:sp>
      <p:sp>
        <p:nvSpPr>
          <p:cNvPr id="200" name="Shape 200"/>
          <p:cNvSpPr/>
          <p:nvPr/>
        </p:nvSpPr>
        <p:spPr>
          <a:xfrm>
            <a:off x="4737256" y="7344769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(514,517)</a:t>
            </a:r>
          </a:p>
        </p:txBody>
      </p:sp>
      <p:sp>
        <p:nvSpPr>
          <p:cNvPr id="201" name="Shape 201"/>
          <p:cNvSpPr/>
          <p:nvPr/>
        </p:nvSpPr>
        <p:spPr>
          <a:xfrm>
            <a:off x="7754521" y="7344769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(490,483)</a:t>
            </a:r>
          </a:p>
        </p:txBody>
      </p:sp>
      <p:sp>
        <p:nvSpPr>
          <p:cNvPr id="202" name="Shape 202"/>
          <p:cNvSpPr/>
          <p:nvPr/>
        </p:nvSpPr>
        <p:spPr>
          <a:xfrm>
            <a:off x="10932635" y="7345748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(486,506)</a:t>
            </a:r>
          </a:p>
        </p:txBody>
      </p:sp>
      <p:sp>
        <p:nvSpPr>
          <p:cNvPr id="203" name="Shape 203"/>
          <p:cNvSpPr/>
          <p:nvPr/>
        </p:nvSpPr>
        <p:spPr>
          <a:xfrm flipH="1">
            <a:off x="1643064" y="3136111"/>
            <a:ext cx="562917" cy="71279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Shape 204"/>
          <p:cNvSpPr/>
          <p:nvPr/>
        </p:nvSpPr>
        <p:spPr>
          <a:xfrm flipH="1">
            <a:off x="774777" y="4292715"/>
            <a:ext cx="564831" cy="75984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Shape 205"/>
          <p:cNvSpPr/>
          <p:nvPr/>
        </p:nvSpPr>
        <p:spPr>
          <a:xfrm flipH="1">
            <a:off x="1239002" y="4339492"/>
            <a:ext cx="443017" cy="7010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Shape 206"/>
          <p:cNvSpPr/>
          <p:nvPr/>
        </p:nvSpPr>
        <p:spPr>
          <a:xfrm flipH="1">
            <a:off x="2660851" y="4391744"/>
            <a:ext cx="128543" cy="66201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Shape 207"/>
          <p:cNvSpPr/>
          <p:nvPr/>
        </p:nvSpPr>
        <p:spPr>
          <a:xfrm flipH="1">
            <a:off x="4874035" y="4257399"/>
            <a:ext cx="968669" cy="76396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Shape 208"/>
          <p:cNvSpPr/>
          <p:nvPr/>
        </p:nvSpPr>
        <p:spPr>
          <a:xfrm flipH="1">
            <a:off x="7140074" y="4270831"/>
            <a:ext cx="385719" cy="75036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9" name="Shape 209"/>
          <p:cNvSpPr/>
          <p:nvPr/>
        </p:nvSpPr>
        <p:spPr>
          <a:xfrm>
            <a:off x="10030714" y="4302538"/>
            <a:ext cx="88986" cy="7021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Shape 210"/>
          <p:cNvSpPr/>
          <p:nvPr/>
        </p:nvSpPr>
        <p:spPr>
          <a:xfrm>
            <a:off x="5028938" y="3149202"/>
            <a:ext cx="885356" cy="764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11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256" y="555391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9230" y="700919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0177" y="6934741"/>
            <a:ext cx="1308102" cy="129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500" y="5490417"/>
            <a:ext cx="1308102" cy="129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 flipV="1">
            <a:off x="6580647" y="5026829"/>
            <a:ext cx="2" cy="3245007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Shape 216"/>
          <p:cNvSpPr/>
          <p:nvPr/>
        </p:nvSpPr>
        <p:spPr>
          <a:xfrm flipV="1">
            <a:off x="9716130" y="5021192"/>
            <a:ext cx="2" cy="3262046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Shape 217"/>
          <p:cNvSpPr/>
          <p:nvPr/>
        </p:nvSpPr>
        <p:spPr>
          <a:xfrm>
            <a:off x="2165161" y="3480344"/>
            <a:ext cx="6647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Time</a:t>
            </a:r>
          </a:p>
        </p:txBody>
      </p:sp>
      <p:sp>
        <p:nvSpPr>
          <p:cNvPr id="218" name="Shape 218"/>
          <p:cNvSpPr/>
          <p:nvPr/>
        </p:nvSpPr>
        <p:spPr>
          <a:xfrm>
            <a:off x="6052601" y="3480344"/>
            <a:ext cx="8483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Space</a:t>
            </a:r>
          </a:p>
        </p:txBody>
      </p:sp>
      <p:sp>
        <p:nvSpPr>
          <p:cNvPr id="219" name="Shape 219"/>
          <p:cNvSpPr/>
          <p:nvPr/>
        </p:nvSpPr>
        <p:spPr>
          <a:xfrm flipV="1">
            <a:off x="4148800" y="3629860"/>
            <a:ext cx="3" cy="4751984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Shape 220"/>
          <p:cNvSpPr/>
          <p:nvPr/>
        </p:nvSpPr>
        <p:spPr>
          <a:xfrm>
            <a:off x="295986" y="7468114"/>
            <a:ext cx="134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Sequence</a:t>
            </a:r>
          </a:p>
          <a:p>
            <a:pPr>
              <a:defRPr sz="2000"/>
            </a:pPr>
            <a:r>
              <a:t>Marker</a:t>
            </a:r>
          </a:p>
        </p:txBody>
      </p:sp>
      <p:sp>
        <p:nvSpPr>
          <p:cNvPr id="221" name="Shape 221"/>
          <p:cNvSpPr/>
          <p:nvPr/>
        </p:nvSpPr>
        <p:spPr>
          <a:xfrm flipH="1">
            <a:off x="2855379" y="6452900"/>
            <a:ext cx="297326" cy="99925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Shape 222"/>
          <p:cNvSpPr/>
          <p:nvPr/>
        </p:nvSpPr>
        <p:spPr>
          <a:xfrm>
            <a:off x="2126230" y="7620514"/>
            <a:ext cx="9608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Symbol</a:t>
            </a:r>
          </a:p>
        </p:txBody>
      </p:sp>
      <p:sp>
        <p:nvSpPr>
          <p:cNvPr id="223" name="Shape 223"/>
          <p:cNvSpPr/>
          <p:nvPr/>
        </p:nvSpPr>
        <p:spPr>
          <a:xfrm>
            <a:off x="1929171" y="6709232"/>
            <a:ext cx="281239" cy="70161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Shape 224"/>
          <p:cNvSpPr/>
          <p:nvPr/>
        </p:nvSpPr>
        <p:spPr>
          <a:xfrm>
            <a:off x="608157" y="5552144"/>
            <a:ext cx="264770" cy="175170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Shape 225"/>
          <p:cNvSpPr/>
          <p:nvPr/>
        </p:nvSpPr>
        <p:spPr>
          <a:xfrm>
            <a:off x="3998110" y="8894495"/>
            <a:ext cx="15963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Middle Lane</a:t>
            </a:r>
          </a:p>
          <a:p>
            <a:pPr>
              <a:defRPr sz="2000"/>
            </a:pPr>
            <a:r>
              <a:t>SignBox</a:t>
            </a:r>
          </a:p>
        </p:txBody>
      </p:sp>
      <p:sp>
        <p:nvSpPr>
          <p:cNvPr id="226" name="Shape 226"/>
          <p:cNvSpPr/>
          <p:nvPr/>
        </p:nvSpPr>
        <p:spPr>
          <a:xfrm>
            <a:off x="5754787" y="8894495"/>
            <a:ext cx="815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Max</a:t>
            </a:r>
          </a:p>
          <a:p>
            <a:pPr>
              <a:defRPr sz="2000"/>
            </a:pPr>
            <a:r>
              <a:t>Coord</a:t>
            </a:r>
          </a:p>
        </p:txBody>
      </p:sp>
      <p:sp>
        <p:nvSpPr>
          <p:cNvPr id="227" name="Shape 227"/>
          <p:cNvSpPr/>
          <p:nvPr/>
        </p:nvSpPr>
        <p:spPr>
          <a:xfrm>
            <a:off x="9235562" y="8894494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Spatial</a:t>
            </a:r>
          </a:p>
          <a:p>
            <a:pPr>
              <a:defRPr sz="2000"/>
            </a:pPr>
            <a:r>
              <a:t>Symbol</a:t>
            </a:r>
          </a:p>
        </p:txBody>
      </p:sp>
      <p:sp>
        <p:nvSpPr>
          <p:cNvPr id="228" name="Shape 228"/>
          <p:cNvSpPr/>
          <p:nvPr/>
        </p:nvSpPr>
        <p:spPr>
          <a:xfrm flipH="1">
            <a:off x="10265046" y="8089624"/>
            <a:ext cx="644238" cy="7803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Shape 229"/>
          <p:cNvSpPr/>
          <p:nvPr/>
        </p:nvSpPr>
        <p:spPr>
          <a:xfrm>
            <a:off x="8134197" y="8202502"/>
            <a:ext cx="934129" cy="69072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0" name="Shape 230"/>
          <p:cNvSpPr/>
          <p:nvPr/>
        </p:nvSpPr>
        <p:spPr>
          <a:xfrm>
            <a:off x="5719980" y="7871096"/>
            <a:ext cx="314357" cy="100242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 flipH="1">
            <a:off x="4536340" y="6707679"/>
            <a:ext cx="2" cy="2153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Shape 232"/>
          <p:cNvSpPr/>
          <p:nvPr/>
        </p:nvSpPr>
        <p:spPr>
          <a:xfrm>
            <a:off x="440019" y="292833"/>
            <a:ext cx="12118469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Formal SignWriting</a:t>
            </a:r>
          </a:p>
        </p:txBody>
      </p:sp>
      <p:sp>
        <p:nvSpPr>
          <p:cNvPr id="233" name="Shape 233"/>
          <p:cNvSpPr/>
          <p:nvPr/>
        </p:nvSpPr>
        <p:spPr>
          <a:xfrm>
            <a:off x="2105328" y="1853118"/>
            <a:ext cx="87941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FSW is a formal language and a script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xfrm>
            <a:off x="110391" y="512595"/>
            <a:ext cx="12784018" cy="1320801"/>
          </a:xfrm>
          <a:prstGeom prst="rect">
            <a:avLst/>
          </a:prstGeom>
        </p:spPr>
        <p:txBody>
          <a:bodyPr/>
          <a:lstStyle/>
          <a:p>
            <a:pPr/>
            <a:r>
              <a:t>Complex Styling</a:t>
            </a:r>
          </a:p>
        </p:txBody>
      </p:sp>
      <p:sp>
        <p:nvSpPr>
          <p:cNvPr id="431" name="Shape 431"/>
          <p:cNvSpPr/>
          <p:nvPr/>
        </p:nvSpPr>
        <p:spPr>
          <a:xfrm>
            <a:off x="388529" y="2096338"/>
            <a:ext cx="1222774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-P10G_lightblue_Z2-D01_red_D02_blue_D06_red_D07_blue_Z05,2</a:t>
            </a:r>
          </a:p>
        </p:txBody>
      </p:sp>
      <p:pic>
        <p:nvPicPr>
          <p:cNvPr id="43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2900" y="3534559"/>
            <a:ext cx="2159000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2391730" y="8884380"/>
            <a:ext cx="82213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order of the styling options is important.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xfrm>
            <a:off x="531246" y="756174"/>
            <a:ext cx="7833013" cy="1733209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/>
            <a:r>
              <a:t>SignWriting in Unicode and Rich Text Considerations</a:t>
            </a:r>
          </a:p>
        </p:txBody>
      </p:sp>
      <p:sp>
        <p:nvSpPr>
          <p:cNvPr id="436" name="Shape 436"/>
          <p:cNvSpPr/>
          <p:nvPr>
            <p:ph type="body" sz="quarter" idx="1"/>
          </p:nvPr>
        </p:nvSpPr>
        <p:spPr>
          <a:xfrm>
            <a:off x="769477" y="3114329"/>
            <a:ext cx="5228037" cy="647701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by Stephen E Slevinski Jr</a:t>
            </a:r>
          </a:p>
        </p:txBody>
      </p:sp>
      <p:sp>
        <p:nvSpPr>
          <p:cNvPr id="437" name="Shape 437"/>
          <p:cNvSpPr/>
          <p:nvPr/>
        </p:nvSpPr>
        <p:spPr>
          <a:xfrm>
            <a:off x="272274" y="7907682"/>
            <a:ext cx="50728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http://signpuddle.com</a:t>
            </a:r>
          </a:p>
        </p:txBody>
      </p:sp>
      <p:sp>
        <p:nvSpPr>
          <p:cNvPr id="438" name="Shape 438"/>
          <p:cNvSpPr/>
          <p:nvPr/>
        </p:nvSpPr>
        <p:spPr>
          <a:xfrm>
            <a:off x="833681" y="3694878"/>
            <a:ext cx="366680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slevinski@signwriting.org</a:t>
            </a:r>
          </a:p>
        </p:txBody>
      </p:sp>
      <p:pic>
        <p:nvPicPr>
          <p:cNvPr id="439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3230" y="5411192"/>
            <a:ext cx="6262093" cy="248920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440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346" y="4386975"/>
            <a:ext cx="3311212" cy="331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2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8594" y="5066401"/>
            <a:ext cx="14986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45521" y="427813"/>
            <a:ext cx="45720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237617" y="85958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http://www.signwriting.org/symposium/presentation0061.html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>
            <a:lvl1pPr>
              <a:defRPr b="1" sz="4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Real World Impact</a:t>
            </a:r>
          </a:p>
        </p:txBody>
      </p:sp>
      <p:sp>
        <p:nvSpPr>
          <p:cNvPr id="236" name="Shape 236"/>
          <p:cNvSpPr/>
          <p:nvPr/>
        </p:nvSpPr>
        <p:spPr>
          <a:xfrm>
            <a:off x="237616" y="82411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http://www.signwriting.org/symposium/presentation0064.html</a:t>
            </a:r>
          </a:p>
        </p:txBody>
      </p:sp>
      <p:sp>
        <p:nvSpPr>
          <p:cNvPr id="237" name="Shape 237"/>
          <p:cNvSpPr/>
          <p:nvPr/>
        </p:nvSpPr>
        <p:spPr>
          <a:xfrm>
            <a:off x="140232" y="1466369"/>
            <a:ext cx="127243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Moving forward with sign language projects under Wikimedia.</a:t>
            </a:r>
          </a:p>
        </p:txBody>
      </p:sp>
      <p:sp>
        <p:nvSpPr>
          <p:cNvPr id="238" name="Shape 238"/>
          <p:cNvSpPr/>
          <p:nvPr/>
        </p:nvSpPr>
        <p:spPr>
          <a:xfrm>
            <a:off x="795220" y="6465790"/>
            <a:ext cx="1141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Shape 239"/>
          <p:cNvSpPr/>
          <p:nvPr/>
        </p:nvSpPr>
        <p:spPr>
          <a:xfrm>
            <a:off x="785888" y="6971111"/>
            <a:ext cx="114143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SignWriting Encyclopedia Projects: Wikipedias in</a:t>
            </a:r>
          </a:p>
          <a:p>
            <a:pPr/>
            <a:r>
              <a:t>American Sign Language and Tunisian Sign Language</a:t>
            </a:r>
          </a:p>
        </p:txBody>
      </p:sp>
      <p:sp>
        <p:nvSpPr>
          <p:cNvPr id="240" name="Shape 240"/>
          <p:cNvSpPr/>
          <p:nvPr/>
        </p:nvSpPr>
        <p:spPr>
          <a:xfrm>
            <a:off x="6974189" y="2842554"/>
            <a:ext cx="5679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October 2016 in San Diego</a:t>
            </a:r>
          </a:p>
        </p:txBody>
      </p:sp>
      <p:sp>
        <p:nvSpPr>
          <p:cNvPr id="241" name="Shape 241"/>
          <p:cNvSpPr/>
          <p:nvPr/>
        </p:nvSpPr>
        <p:spPr>
          <a:xfrm>
            <a:off x="511167" y="2842554"/>
            <a:ext cx="43744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WikiConference USA</a:t>
            </a:r>
          </a:p>
        </p:txBody>
      </p:sp>
      <p:sp>
        <p:nvSpPr>
          <p:cNvPr id="242" name="Shape 242"/>
          <p:cNvSpPr/>
          <p:nvPr/>
        </p:nvSpPr>
        <p:spPr>
          <a:xfrm>
            <a:off x="847312" y="3917920"/>
            <a:ext cx="10877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https://meta.wikimedia.org/wiki/WikiConference_USA</a:t>
            </a:r>
          </a:p>
        </p:txBody>
      </p:sp>
      <p:sp>
        <p:nvSpPr>
          <p:cNvPr id="243" name="Shape 243"/>
          <p:cNvSpPr/>
          <p:nvPr/>
        </p:nvSpPr>
        <p:spPr>
          <a:xfrm>
            <a:off x="1152300" y="4912455"/>
            <a:ext cx="41024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Formal SignWriting</a:t>
            </a:r>
          </a:p>
          <a:p>
            <a:pPr/>
            <a:r>
              <a:t>Adoption</a:t>
            </a:r>
          </a:p>
        </p:txBody>
      </p:sp>
      <p:sp>
        <p:nvSpPr>
          <p:cNvPr id="244" name="Shape 244"/>
          <p:cNvSpPr/>
          <p:nvPr/>
        </p:nvSpPr>
        <p:spPr>
          <a:xfrm>
            <a:off x="8219602" y="4912455"/>
            <a:ext cx="31885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Unicode</a:t>
            </a:r>
          </a:p>
          <a:p>
            <a:pPr/>
            <a:r>
              <a:t>Considerations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ctrTitle"/>
          </p:nvPr>
        </p:nvSpPr>
        <p:spPr>
          <a:xfrm>
            <a:off x="1270000" y="561563"/>
            <a:ext cx="10464800" cy="2552096"/>
          </a:xfrm>
          <a:prstGeom prst="rect">
            <a:avLst/>
          </a:prstGeom>
        </p:spPr>
        <p:txBody>
          <a:bodyPr/>
          <a:lstStyle/>
          <a:p>
            <a:pPr/>
            <a:r>
              <a:t>SignWriting in Unicode Next</a:t>
            </a:r>
          </a:p>
        </p:txBody>
      </p:sp>
      <p:sp>
        <p:nvSpPr>
          <p:cNvPr id="247" name="Shape 247"/>
          <p:cNvSpPr/>
          <p:nvPr>
            <p:ph type="subTitle" sz="quarter" idx="1"/>
          </p:nvPr>
        </p:nvSpPr>
        <p:spPr>
          <a:xfrm>
            <a:off x="1191386" y="4109513"/>
            <a:ext cx="10622027" cy="2127923"/>
          </a:xfrm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Discuss accomplishments</a:t>
            </a:r>
          </a:p>
          <a:p>
            <a:pPr>
              <a:defRPr sz="4100"/>
            </a:pPr>
            <a:r>
              <a:t>Share insights</a:t>
            </a:r>
          </a:p>
          <a:p>
            <a:pPr>
              <a:defRPr sz="4100"/>
            </a:pPr>
            <a:r>
              <a:t>Create action items</a:t>
            </a:r>
          </a:p>
        </p:txBody>
      </p:sp>
      <p:sp>
        <p:nvSpPr>
          <p:cNvPr id="248" name="Shape 248"/>
          <p:cNvSpPr/>
          <p:nvPr/>
        </p:nvSpPr>
        <p:spPr>
          <a:xfrm>
            <a:off x="651995" y="7188493"/>
            <a:ext cx="1170081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/>
            </a:pPr>
            <a:r>
              <a:t> SignWriting Design, With Three </a:t>
            </a:r>
          </a:p>
          <a:p>
            <a:pPr>
              <a:defRPr sz="4000"/>
            </a:pPr>
            <a:r>
              <a:t>Examples and Their Representation </a:t>
            </a:r>
          </a:p>
        </p:txBody>
      </p:sp>
      <p:sp>
        <p:nvSpPr>
          <p:cNvPr id="249" name="Shape 249"/>
          <p:cNvSpPr/>
          <p:nvPr/>
        </p:nvSpPr>
        <p:spPr>
          <a:xfrm>
            <a:off x="115568" y="8758454"/>
            <a:ext cx="127736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http://www.unicode.org/L2/L2015/15219-signwriting-design.pdf</a:t>
            </a:r>
          </a:p>
        </p:txBody>
      </p:sp>
      <p:sp>
        <p:nvSpPr>
          <p:cNvPr id="250" name="Shape 250"/>
          <p:cNvSpPr/>
          <p:nvPr/>
        </p:nvSpPr>
        <p:spPr>
          <a:xfrm>
            <a:off x="3723386" y="3516164"/>
            <a:ext cx="555802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UTC # 148 (August 3-5, 2016)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253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" y="5165683"/>
            <a:ext cx="11264900" cy="283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040" y="2854311"/>
            <a:ext cx="1676402" cy="18288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1991233" y="8194530"/>
            <a:ext cx="8594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M536x518S2ff00482x483S10000521x457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258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764" y="2770367"/>
            <a:ext cx="1206502" cy="15494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314197" y="8795909"/>
            <a:ext cx="12376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M518x524S2ff10482x495S34210490x510S31a30489x498S32410491x485S32127497x476</a:t>
            </a:r>
          </a:p>
        </p:txBody>
      </p:sp>
      <p:pic>
        <p:nvPicPr>
          <p:cNvPr id="260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3464" y="4718398"/>
            <a:ext cx="8293102" cy="330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sp>
        <p:nvSpPr>
          <p:cNvPr id="263" name="Shape 263"/>
          <p:cNvSpPr/>
          <p:nvPr/>
        </p:nvSpPr>
        <p:spPr>
          <a:xfrm>
            <a:off x="560958" y="8903860"/>
            <a:ext cx="1188288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AS11817S15a06S2960bS20b00S10e30S15a36S30a00S34410M552x611S30a00482x483S34410495x504S11817491x523S15a06482x549S2960b512x542S15a36513x599S10e30517x574S20b00539x587-CZx</a:t>
            </a:r>
          </a:p>
        </p:txBody>
      </p:sp>
      <p:pic>
        <p:nvPicPr>
          <p:cNvPr id="264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9214" y="2787650"/>
            <a:ext cx="5651502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575" y="3104147"/>
            <a:ext cx="3238502" cy="5067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43164" y="-17239"/>
            <a:ext cx="1211847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defRPr sz="7600"/>
            </a:lvl1pPr>
          </a:lstStyle>
          <a:p>
            <a:pPr/>
            <a:r>
              <a:t>Discussion Ideas</a:t>
            </a:r>
          </a:p>
        </p:txBody>
      </p:sp>
      <p:sp>
        <p:nvSpPr>
          <p:cNvPr id="268" name="Shape 268"/>
          <p:cNvSpPr/>
          <p:nvPr/>
        </p:nvSpPr>
        <p:spPr>
          <a:xfrm>
            <a:off x="3719371" y="5598674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Symbol Encoding Model</a:t>
            </a:r>
          </a:p>
          <a:p>
            <a:pPr>
              <a:defRPr sz="2400"/>
            </a:pPr>
            <a:r>
              <a:t>PUA Plane 16 (37,811 characters)</a:t>
            </a:r>
          </a:p>
        </p:txBody>
      </p:sp>
      <p:sp>
        <p:nvSpPr>
          <p:cNvPr id="269" name="Shape 269"/>
          <p:cNvSpPr/>
          <p:nvPr/>
        </p:nvSpPr>
        <p:spPr>
          <a:xfrm>
            <a:off x="3719371" y="1793649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Script Encoding Model</a:t>
            </a:r>
          </a:p>
          <a:p>
            <a:pPr>
              <a:defRPr sz="2400"/>
            </a:pPr>
            <a:r>
              <a:t>PUA Plane 15 (1,179 characters)</a:t>
            </a:r>
          </a:p>
        </p:txBody>
      </p:sp>
      <p:sp>
        <p:nvSpPr>
          <p:cNvPr id="270" name="Shape 270"/>
          <p:cNvSpPr/>
          <p:nvPr/>
        </p:nvSpPr>
        <p:spPr>
          <a:xfrm>
            <a:off x="127721" y="8858860"/>
            <a:ext cx="123453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both designs are productive and plane 16 is used with fonts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23085" y="2766598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2-Dimensional Layout with Graphite and Cartesian coordinates</a:t>
            </a:r>
          </a:p>
        </p:txBody>
      </p:sp>
      <p:sp>
        <p:nvSpPr>
          <p:cNvPr id="272" name="Shape 272"/>
          <p:cNvSpPr/>
          <p:nvPr/>
        </p:nvSpPr>
        <p:spPr>
          <a:xfrm>
            <a:off x="523085" y="3300245"/>
            <a:ext cx="1155458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SignWriting has a prototype font that uses Cartesian coordinates to control the 2-dimensional layout with Graphite and PUA Plane 15 characters.  If you have any experience with 2-dimensional layout using Cartesian coordinates, let’s discuss the possibilities.</a:t>
            </a:r>
          </a:p>
        </p:txBody>
      </p:sp>
      <p:sp>
        <p:nvSpPr>
          <p:cNvPr id="273" name="Shape 273"/>
          <p:cNvSpPr/>
          <p:nvPr/>
        </p:nvSpPr>
        <p:spPr>
          <a:xfrm>
            <a:off x="523085" y="6491920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Entire Plane for the International SignWriting Alphabet 2010</a:t>
            </a:r>
          </a:p>
        </p:txBody>
      </p:sp>
      <p:sp>
        <p:nvSpPr>
          <p:cNvPr id="274" name="Shape 274"/>
          <p:cNvSpPr/>
          <p:nvPr/>
        </p:nvSpPr>
        <p:spPr>
          <a:xfrm>
            <a:off x="523085" y="7025567"/>
            <a:ext cx="1155458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The ISWA 2010 uses 37,811 glyphs.  Each glyph has a unique code point on Private Use Area Plane 16.  These code points are used in the 16-bit font files.  Rather than use plane 16, it would be nice to use Plane 4.</a:t>
            </a:r>
          </a:p>
        </p:txBody>
      </p:sp>
      <p:sp>
        <p:nvSpPr>
          <p:cNvPr id="275" name="Shape 275"/>
          <p:cNvSpPr/>
          <p:nvPr/>
        </p:nvSpPr>
        <p:spPr>
          <a:xfrm>
            <a:off x="-67317" y="5281309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Shape 276"/>
          <p:cNvSpPr/>
          <p:nvPr/>
        </p:nvSpPr>
        <p:spPr>
          <a:xfrm>
            <a:off x="-67317" y="873554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Shape 277"/>
          <p:cNvSpPr/>
          <p:nvPr/>
        </p:nvSpPr>
        <p:spPr>
          <a:xfrm>
            <a:off x="-67317" y="142869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