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7" d="100"/>
          <a:sy n="87" d="100"/>
        </p:scale>
        <p:origin x="-120" y="-872"/>
      </p:cViewPr>
      <p:guideLst>
        <p:guide orient="horz" pos="3072"/>
        <p:guide pos="40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8" name="Shape 158"/>
          <p:cNvSpPr>
            <a:spLocks noGrp="1" noRot="1" noChangeAspect="1"/>
          </p:cNvSpPr>
          <p:nvPr>
            <p:ph type="sldImg"/>
          </p:nvPr>
        </p:nvSpPr>
        <p:spPr>
          <a:xfrm>
            <a:off x="1143000" y="685800"/>
            <a:ext cx="4572000" cy="3429000"/>
          </a:xfrm>
          <a:prstGeom prst="rect">
            <a:avLst/>
          </a:prstGeom>
        </p:spPr>
        <p:txBody>
          <a:bodyPr/>
          <a:lstStyle/>
          <a:p>
            <a:endParaRPr/>
          </a:p>
        </p:txBody>
      </p:sp>
      <p:sp>
        <p:nvSpPr>
          <p:cNvPr id="159" name="Shape 159"/>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668244319"/>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hape 11"/>
          <p:cNvSpPr>
            <a:spLocks noGrp="1"/>
          </p:cNvSpPr>
          <p:nvPr>
            <p:ph type="title"/>
          </p:nvPr>
        </p:nvSpPr>
        <p:spPr>
          <a:xfrm>
            <a:off x="1270000" y="1638300"/>
            <a:ext cx="10464800" cy="3302000"/>
          </a:xfrm>
          <a:prstGeom prst="rect">
            <a:avLst/>
          </a:prstGeom>
        </p:spPr>
        <p:txBody>
          <a:bodyPr anchor="b"/>
          <a:lstStyle/>
          <a:p>
            <a:r>
              <a:t>Title Text</a:t>
            </a:r>
          </a:p>
        </p:txBody>
      </p:sp>
      <p:sp>
        <p:nvSpPr>
          <p:cNvPr id="12" name="Shape 12"/>
          <p:cNvSpPr>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Shape 93"/>
          <p:cNvSpPr>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vl1pPr>
          </a:lstStyle>
          <a:p>
            <a:r>
              <a:t>–Johnny Appleseed</a:t>
            </a:r>
          </a:p>
        </p:txBody>
      </p:sp>
      <p:sp>
        <p:nvSpPr>
          <p:cNvPr id="94" name="Shape 94"/>
          <p:cNvSpPr>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“Type a quote here.” </a:t>
            </a:r>
          </a:p>
        </p:txBody>
      </p:sp>
      <p:sp>
        <p:nvSpPr>
          <p:cNvPr id="95" name="Shape 9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Shape 102"/>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03" name="Shape 10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hape 11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117" name="Shape 117"/>
          <p:cNvSpPr>
            <a:spLocks noGrp="1"/>
          </p:cNvSpPr>
          <p:nvPr>
            <p:ph type="title"/>
          </p:nvPr>
        </p:nvSpPr>
        <p:spPr>
          <a:xfrm>
            <a:off x="1270000" y="0"/>
            <a:ext cx="10464800" cy="4940300"/>
          </a:xfrm>
          <a:prstGeom prst="rect">
            <a:avLst/>
          </a:prstGeom>
        </p:spPr>
        <p:txBody>
          <a:bodyPr lIns="0" tIns="0" rIns="0" bIns="0" anchor="b"/>
          <a:lstStyle/>
          <a:p>
            <a:r>
              <a:t>Title Text</a:t>
            </a:r>
          </a:p>
        </p:txBody>
      </p:sp>
      <p:sp>
        <p:nvSpPr>
          <p:cNvPr id="118" name="Shape 118"/>
          <p:cNvSpPr>
            <a:spLocks noGrp="1"/>
          </p:cNvSpPr>
          <p:nvPr>
            <p:ph type="body" sz="half" idx="1"/>
          </p:nvPr>
        </p:nvSpPr>
        <p:spPr>
          <a:xfrm>
            <a:off x="1270000" y="5029200"/>
            <a:ext cx="10464800" cy="3568700"/>
          </a:xfrm>
          <a:prstGeom prst="rect">
            <a:avLst/>
          </a:prstGeom>
        </p:spPr>
        <p:txBody>
          <a:bodyPr lIns="0" tIns="0" rIns="0" bIns="0" anchor="t"/>
          <a:lstStyle>
            <a:lvl1pPr marL="0" indent="0" algn="ctr">
              <a:spcBef>
                <a:spcPts val="0"/>
              </a:spcBef>
              <a:buSzTx/>
              <a:buNone/>
              <a:defRPr sz="3200"/>
            </a:lvl1pPr>
            <a:lvl2pPr marL="0" indent="0" algn="ctr">
              <a:spcBef>
                <a:spcPts val="0"/>
              </a:spcBef>
              <a:buSzTx/>
              <a:buNone/>
              <a:defRPr sz="3200"/>
            </a:lvl2pPr>
            <a:lvl3pPr marL="0" indent="0" algn="ctr">
              <a:spcBef>
                <a:spcPts val="0"/>
              </a:spcBef>
              <a:buSzTx/>
              <a:buNone/>
              <a:defRPr sz="3200"/>
            </a:lvl3pPr>
            <a:lvl4pPr marL="0" indent="0" algn="ctr">
              <a:spcBef>
                <a:spcPts val="0"/>
              </a:spcBef>
              <a:buSzTx/>
              <a:buNone/>
              <a:defRPr sz="3200"/>
            </a:lvl4pPr>
            <a:lvl5pPr marL="0" indent="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19" name="Shape 119"/>
          <p:cNvSpPr>
            <a:spLocks noGrp="1"/>
          </p:cNvSpPr>
          <p:nvPr>
            <p:ph type="sldNum" sz="quarter" idx="2"/>
          </p:nvPr>
        </p:nvSpPr>
        <p:spPr>
          <a:xfrm>
            <a:off x="9320106" y="8779791"/>
            <a:ext cx="3034454" cy="520701"/>
          </a:xfrm>
          <a:prstGeom prst="rect">
            <a:avLst/>
          </a:prstGeom>
        </p:spPr>
        <p:txBody>
          <a:bodyPr wrap="square" lIns="45719" tIns="45719" rIns="45719" bIns="45719" anchor="ctr"/>
          <a:lstStyle>
            <a:lvl1pPr algn="r">
              <a:defRPr sz="1200"/>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126" name="Shape 126"/>
          <p:cNvSpPr>
            <a:spLocks noGrp="1"/>
          </p:cNvSpPr>
          <p:nvPr>
            <p:ph type="title"/>
          </p:nvPr>
        </p:nvSpPr>
        <p:spPr>
          <a:xfrm>
            <a:off x="952500" y="93506"/>
            <a:ext cx="11099800" cy="2860988"/>
          </a:xfrm>
          <a:prstGeom prst="rect">
            <a:avLst/>
          </a:prstGeom>
        </p:spPr>
        <p:txBody>
          <a:bodyPr lIns="0" tIns="0" rIns="0" bIns="0"/>
          <a:lstStyle/>
          <a:p>
            <a:r>
              <a:t>Title Text</a:t>
            </a:r>
          </a:p>
        </p:txBody>
      </p:sp>
      <p:sp>
        <p:nvSpPr>
          <p:cNvPr id="127" name="Shape 127"/>
          <p:cNvSpPr>
            <a:spLocks noGrp="1"/>
          </p:cNvSpPr>
          <p:nvPr>
            <p:ph type="sldNum" sz="quarter" idx="2"/>
          </p:nvPr>
        </p:nvSpPr>
        <p:spPr>
          <a:xfrm>
            <a:off x="9320106" y="8779791"/>
            <a:ext cx="3034454" cy="520701"/>
          </a:xfrm>
          <a:prstGeom prst="rect">
            <a:avLst/>
          </a:prstGeom>
        </p:spPr>
        <p:txBody>
          <a:bodyPr wrap="square" lIns="45719" tIns="45719" rIns="45719" bIns="45719" anchor="ctr"/>
          <a:lstStyle>
            <a:lvl1pPr algn="r">
              <a:defRPr sz="1200"/>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amp; Bullets">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34" name="Shape 134"/>
          <p:cNvSpPr>
            <a:spLocks noGrp="1"/>
          </p:cNvSpPr>
          <p:nvPr>
            <p:ph type="title"/>
          </p:nvPr>
        </p:nvSpPr>
        <p:spPr>
          <a:xfrm>
            <a:off x="787400" y="254000"/>
            <a:ext cx="11430000" cy="2438400"/>
          </a:xfrm>
          <a:prstGeom prst="rect">
            <a:avLst/>
          </a:prstGeom>
        </p:spPr>
        <p:txBody>
          <a:bodyPr>
            <a:noAutofit/>
          </a:bodyPr>
          <a:lstStyle>
            <a:lvl1pPr algn="l">
              <a:defRPr sz="7200">
                <a:solidFill>
                  <a:srgbClr val="FFFFFF"/>
                </a:solidFill>
                <a:effectLst>
                  <a:outerShdw blurRad="50800" dist="38100" dir="5400000" rotWithShape="0">
                    <a:srgbClr val="000000"/>
                  </a:outerShdw>
                </a:effectLst>
                <a:latin typeface="Helvetica Neue Light"/>
                <a:ea typeface="Helvetica Neue Light"/>
                <a:cs typeface="Helvetica Neue Light"/>
                <a:sym typeface="Helvetica Neue Light"/>
              </a:defRPr>
            </a:lvl1pPr>
          </a:lstStyle>
          <a:p>
            <a:r>
              <a:t>Title Text</a:t>
            </a:r>
          </a:p>
        </p:txBody>
      </p:sp>
      <p:sp>
        <p:nvSpPr>
          <p:cNvPr id="135" name="Shape 135"/>
          <p:cNvSpPr>
            <a:spLocks noGrp="1"/>
          </p:cNvSpPr>
          <p:nvPr>
            <p:ph type="body" idx="1"/>
          </p:nvPr>
        </p:nvSpPr>
        <p:spPr>
          <a:xfrm>
            <a:off x="787400" y="2768600"/>
            <a:ext cx="11430000" cy="5715000"/>
          </a:xfrm>
          <a:prstGeom prst="rect">
            <a:avLst/>
          </a:prstGeom>
        </p:spPr>
        <p:txBody>
          <a:bodyPr>
            <a:noAutofit/>
          </a:bodyPr>
          <a:lstStyle>
            <a:lvl1pPr marL="406400" indent="-406400">
              <a:spcBef>
                <a:spcPts val="2400"/>
              </a:spcBef>
              <a:buSzPct val="30000"/>
              <a:buBlip>
                <a:blip r:embed="rId3"/>
              </a:buBlip>
              <a:defRPr>
                <a:solidFill>
                  <a:srgbClr val="FFFFFF"/>
                </a:solidFill>
                <a:effectLst>
                  <a:outerShdw blurRad="50800" dist="38100" dir="5400000" rotWithShape="0">
                    <a:srgbClr val="000000"/>
                  </a:outerShdw>
                </a:effectLst>
                <a:latin typeface="Helvetica Neue Light"/>
                <a:ea typeface="Helvetica Neue Light"/>
                <a:cs typeface="Helvetica Neue Light"/>
                <a:sym typeface="Helvetica Neue Light"/>
              </a:defRPr>
            </a:lvl1pPr>
            <a:lvl2pPr marL="850900" indent="-406400">
              <a:spcBef>
                <a:spcPts val="2400"/>
              </a:spcBef>
              <a:buSzPct val="30000"/>
              <a:buBlip>
                <a:blip r:embed="rId3"/>
              </a:buBlip>
              <a:defRPr>
                <a:solidFill>
                  <a:srgbClr val="FFFFFF"/>
                </a:solidFill>
                <a:effectLst>
                  <a:outerShdw blurRad="50800" dist="38100" dir="5400000" rotWithShape="0">
                    <a:srgbClr val="000000"/>
                  </a:outerShdw>
                </a:effectLst>
                <a:latin typeface="Helvetica Neue Light"/>
                <a:ea typeface="Helvetica Neue Light"/>
                <a:cs typeface="Helvetica Neue Light"/>
                <a:sym typeface="Helvetica Neue Light"/>
              </a:defRPr>
            </a:lvl2pPr>
            <a:lvl3pPr marL="1295400" indent="-406400">
              <a:spcBef>
                <a:spcPts val="2400"/>
              </a:spcBef>
              <a:buSzPct val="30000"/>
              <a:buBlip>
                <a:blip r:embed="rId3"/>
              </a:buBlip>
              <a:defRPr>
                <a:solidFill>
                  <a:srgbClr val="FFFFFF"/>
                </a:solidFill>
                <a:effectLst>
                  <a:outerShdw blurRad="50800" dist="38100" dir="5400000" rotWithShape="0">
                    <a:srgbClr val="000000"/>
                  </a:outerShdw>
                </a:effectLst>
                <a:latin typeface="Helvetica Neue Light"/>
                <a:ea typeface="Helvetica Neue Light"/>
                <a:cs typeface="Helvetica Neue Light"/>
                <a:sym typeface="Helvetica Neue Light"/>
              </a:defRPr>
            </a:lvl3pPr>
            <a:lvl4pPr marL="1739900" indent="-406400">
              <a:spcBef>
                <a:spcPts val="2400"/>
              </a:spcBef>
              <a:buSzPct val="30000"/>
              <a:buBlip>
                <a:blip r:embed="rId3"/>
              </a:buBlip>
              <a:defRPr>
                <a:solidFill>
                  <a:srgbClr val="FFFFFF"/>
                </a:solidFill>
                <a:effectLst>
                  <a:outerShdw blurRad="50800" dist="38100" dir="5400000" rotWithShape="0">
                    <a:srgbClr val="000000"/>
                  </a:outerShdw>
                </a:effectLst>
                <a:latin typeface="Helvetica Neue Light"/>
                <a:ea typeface="Helvetica Neue Light"/>
                <a:cs typeface="Helvetica Neue Light"/>
                <a:sym typeface="Helvetica Neue Light"/>
              </a:defRPr>
            </a:lvl4pPr>
            <a:lvl5pPr marL="2184400" indent="-406400">
              <a:spcBef>
                <a:spcPts val="2400"/>
              </a:spcBef>
              <a:buSzPct val="30000"/>
              <a:buBlip>
                <a:blip r:embed="rId3"/>
              </a:buBlip>
              <a:defRPr>
                <a:solidFill>
                  <a:srgbClr val="FFFFFF"/>
                </a:solidFill>
                <a:effectLst>
                  <a:outerShdw blurRad="50800" dist="38100" dir="5400000" rotWithShape="0">
                    <a:srgbClr val="000000"/>
                  </a:outerShdw>
                </a:effectLst>
                <a:latin typeface="Helvetica Neue Light"/>
                <a:ea typeface="Helvetica Neue Light"/>
                <a:cs typeface="Helvetica Neue Light"/>
                <a:sym typeface="Helvetica Neue Light"/>
              </a:defRPr>
            </a:lvl5pPr>
          </a:lstStyle>
          <a:p>
            <a:r>
              <a:t>Body Level One</a:t>
            </a:r>
          </a:p>
          <a:p>
            <a:pPr lvl="1"/>
            <a:r>
              <a:t>Body Level Two</a:t>
            </a:r>
          </a:p>
          <a:p>
            <a:pPr lvl="2"/>
            <a:r>
              <a:t>Body Level Three</a:t>
            </a:r>
          </a:p>
          <a:p>
            <a:pPr lvl="3"/>
            <a:r>
              <a:t>Body Level Four</a:t>
            </a:r>
          </a:p>
          <a:p>
            <a:pPr lvl="4"/>
            <a:r>
              <a:t>Body Level Five</a:t>
            </a:r>
          </a:p>
        </p:txBody>
      </p:sp>
      <p:sp>
        <p:nvSpPr>
          <p:cNvPr id="136" name="Shape 136"/>
          <p:cNvSpPr>
            <a:spLocks noGrp="1"/>
          </p:cNvSpPr>
          <p:nvPr>
            <p:ph type="sldNum" sz="quarter" idx="2"/>
          </p:nvPr>
        </p:nvSpPr>
        <p:spPr>
          <a:xfrm>
            <a:off x="12536220" y="9309100"/>
            <a:ext cx="312015" cy="312343"/>
          </a:xfrm>
          <a:prstGeom prst="rect">
            <a:avLst/>
          </a:prstGeom>
        </p:spPr>
        <p:txBody>
          <a:bodyPr/>
          <a:lstStyle>
            <a:lvl1pPr algn="r">
              <a:defRPr sz="1400" b="1">
                <a:solidFill>
                  <a:srgbClr val="FFFFFF">
                    <a:alpha val="70000"/>
                  </a:srgbClr>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143" name="Shape 143"/>
          <p:cNvSpPr>
            <a:spLocks noGrp="1"/>
          </p:cNvSpPr>
          <p:nvPr>
            <p:ph type="title"/>
          </p:nvPr>
        </p:nvSpPr>
        <p:spPr>
          <a:prstGeom prst="rect">
            <a:avLst/>
          </a:prstGeom>
        </p:spPr>
        <p:txBody>
          <a:bodyPr/>
          <a:lstStyle/>
          <a:p>
            <a:r>
              <a:t>Title Text</a:t>
            </a:r>
          </a:p>
        </p:txBody>
      </p:sp>
      <p:sp>
        <p:nvSpPr>
          <p:cNvPr id="144" name="Shape 14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151" name="Shape 151"/>
          <p:cNvSpPr>
            <a:spLocks noGrp="1"/>
          </p:cNvSpPr>
          <p:nvPr>
            <p:ph type="title"/>
          </p:nvPr>
        </p:nvSpPr>
        <p:spPr>
          <a:xfrm>
            <a:off x="952500" y="93505"/>
            <a:ext cx="11099800" cy="2860989"/>
          </a:xfrm>
          <a:prstGeom prst="rect">
            <a:avLst/>
          </a:prstGeom>
        </p:spPr>
        <p:txBody>
          <a:bodyPr lIns="0" tIns="0" rIns="0" bIns="0"/>
          <a:lstStyle/>
          <a:p>
            <a:r>
              <a:t>Title Text</a:t>
            </a:r>
          </a:p>
        </p:txBody>
      </p:sp>
      <p:sp>
        <p:nvSpPr>
          <p:cNvPr id="152" name="Shape 152"/>
          <p:cNvSpPr>
            <a:spLocks noGrp="1"/>
          </p:cNvSpPr>
          <p:nvPr>
            <p:ph type="sldNum" sz="quarter" idx="2"/>
          </p:nvPr>
        </p:nvSpPr>
        <p:spPr>
          <a:xfrm>
            <a:off x="12080951" y="8905521"/>
            <a:ext cx="273610" cy="269241"/>
          </a:xfrm>
          <a:prstGeom prst="rect">
            <a:avLst/>
          </a:prstGeom>
        </p:spPr>
        <p:txBody>
          <a:bodyPr lIns="45719" tIns="45719" rIns="45719" bIns="45719" anchor="ctr"/>
          <a:lstStyle>
            <a:lvl1pPr algn="r">
              <a:defRPr sz="1200"/>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Shape 20"/>
          <p:cNvSpPr>
            <a:spLocks noGrp="1"/>
          </p:cNvSpPr>
          <p:nvPr>
            <p:ph type="pic" idx="13"/>
          </p:nvPr>
        </p:nvSpPr>
        <p:spPr>
          <a:xfrm>
            <a:off x="1606550" y="635000"/>
            <a:ext cx="9779000" cy="5918200"/>
          </a:xfrm>
          <a:prstGeom prst="rect">
            <a:avLst/>
          </a:prstGeom>
        </p:spPr>
        <p:txBody>
          <a:bodyPr lIns="91439" tIns="45719" rIns="91439" bIns="45719" anchor="t">
            <a:noAutofit/>
          </a:bodyPr>
          <a:lstStyle/>
          <a:p>
            <a:endParaRPr/>
          </a:p>
        </p:txBody>
      </p:sp>
      <p:sp>
        <p:nvSpPr>
          <p:cNvPr id="21" name="Shape 21"/>
          <p:cNvSpPr>
            <a:spLocks noGrp="1"/>
          </p:cNvSpPr>
          <p:nvPr>
            <p:ph type="title"/>
          </p:nvPr>
        </p:nvSpPr>
        <p:spPr>
          <a:xfrm>
            <a:off x="1270000" y="6718300"/>
            <a:ext cx="10464800" cy="1422400"/>
          </a:xfrm>
          <a:prstGeom prst="rect">
            <a:avLst/>
          </a:prstGeom>
        </p:spPr>
        <p:txBody>
          <a:bodyPr anchor="b"/>
          <a:lstStyle/>
          <a:p>
            <a:r>
              <a:t>Title Text</a:t>
            </a:r>
          </a:p>
        </p:txBody>
      </p:sp>
      <p:sp>
        <p:nvSpPr>
          <p:cNvPr id="22" name="Shape 22"/>
          <p:cNvSpPr>
            <a:spLocks noGrp="1"/>
          </p:cNvSpPr>
          <p:nvPr>
            <p:ph type="body" sz="quarter"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23" name="Shape 23"/>
          <p:cNvSpPr>
            <a:spLocks noGrp="1"/>
          </p:cNvSpPr>
          <p:nvPr>
            <p:ph type="sldNum" sz="quarter" idx="2"/>
          </p:nvPr>
        </p:nvSpPr>
        <p:spPr>
          <a:xfrm>
            <a:off x="6311798" y="9245600"/>
            <a:ext cx="368504" cy="381000"/>
          </a:xfrm>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Shape 30"/>
          <p:cNvSpPr>
            <a:spLocks noGrp="1"/>
          </p:cNvSpPr>
          <p:nvPr>
            <p:ph type="title"/>
          </p:nvPr>
        </p:nvSpPr>
        <p:spPr>
          <a:xfrm>
            <a:off x="1270000" y="3225800"/>
            <a:ext cx="10464800" cy="3302000"/>
          </a:xfrm>
          <a:prstGeom prst="rect">
            <a:avLst/>
          </a:prstGeom>
        </p:spPr>
        <p:txBody>
          <a:bodyPr/>
          <a:lstStyle/>
          <a:p>
            <a:r>
              <a:t>Title Text</a:t>
            </a:r>
          </a:p>
        </p:txBody>
      </p:sp>
      <p:sp>
        <p:nvSpPr>
          <p:cNvPr id="31" name="Shape 3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Shape 38"/>
          <p:cNvSpPr>
            <a:spLocks noGrp="1"/>
          </p:cNvSpPr>
          <p:nvPr>
            <p:ph type="pic" sz="half" idx="13"/>
          </p:nvPr>
        </p:nvSpPr>
        <p:spPr>
          <a:xfrm>
            <a:off x="6718300" y="635000"/>
            <a:ext cx="5334000" cy="8229600"/>
          </a:xfrm>
          <a:prstGeom prst="rect">
            <a:avLst/>
          </a:prstGeom>
        </p:spPr>
        <p:txBody>
          <a:bodyPr lIns="91439" tIns="45719" rIns="91439" bIns="45719" anchor="t">
            <a:noAutofit/>
          </a:bodyPr>
          <a:lstStyle/>
          <a:p>
            <a:endParaRPr/>
          </a:p>
        </p:txBody>
      </p:sp>
      <p:sp>
        <p:nvSpPr>
          <p:cNvPr id="39" name="Shape 39"/>
          <p:cNvSpPr>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Shape 40"/>
          <p:cNvSpPr>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1" name="Shape 4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Shape 48"/>
          <p:cNvSpPr>
            <a:spLocks noGrp="1"/>
          </p:cNvSpPr>
          <p:nvPr>
            <p:ph type="title"/>
          </p:nvPr>
        </p:nvSpPr>
        <p:spPr>
          <a:prstGeom prst="rect">
            <a:avLst/>
          </a:prstGeom>
        </p:spPr>
        <p:txBody>
          <a:bodyPr/>
          <a:lstStyle/>
          <a:p>
            <a:r>
              <a:t>Title Text</a:t>
            </a:r>
          </a:p>
        </p:txBody>
      </p:sp>
      <p:sp>
        <p:nvSpPr>
          <p:cNvPr id="49" name="Shape 4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Shape 65"/>
          <p:cNvSpPr>
            <a:spLocks noGrp="1"/>
          </p:cNvSpPr>
          <p:nvPr>
            <p:ph type="pic" sz="half" idx="13"/>
          </p:nvPr>
        </p:nvSpPr>
        <p:spPr>
          <a:xfrm>
            <a:off x="6718300" y="2603500"/>
            <a:ext cx="5334000" cy="6286500"/>
          </a:xfrm>
          <a:prstGeom prst="rect">
            <a:avLst/>
          </a:prstGeom>
        </p:spPr>
        <p:txBody>
          <a:bodyPr lIns="91439" tIns="45719" rIns="91439" bIns="45719" anchor="t">
            <a:noAutofit/>
          </a:bodyPr>
          <a:lstStyle/>
          <a:p>
            <a:endParaRPr/>
          </a:p>
        </p:txBody>
      </p:sp>
      <p:sp>
        <p:nvSpPr>
          <p:cNvPr id="66" name="Shape 66"/>
          <p:cNvSpPr>
            <a:spLocks noGrp="1"/>
          </p:cNvSpPr>
          <p:nvPr>
            <p:ph type="title"/>
          </p:nvPr>
        </p:nvSpPr>
        <p:spPr>
          <a:prstGeom prst="rect">
            <a:avLst/>
          </a:prstGeom>
        </p:spPr>
        <p:txBody>
          <a:bodyPr/>
          <a:lstStyle/>
          <a:p>
            <a:r>
              <a:t>Title Text</a:t>
            </a:r>
          </a:p>
        </p:txBody>
      </p:sp>
      <p:sp>
        <p:nvSpPr>
          <p:cNvPr id="67" name="Shape 67"/>
          <p:cNvSpPr>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hape 6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Shape 75"/>
          <p:cNvSpPr>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hape 7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Shape 83"/>
          <p:cNvSpPr>
            <a:spLocks noGrp="1"/>
          </p:cNvSpPr>
          <p:nvPr>
            <p:ph type="pic" sz="quarter" idx="13"/>
          </p:nvPr>
        </p:nvSpPr>
        <p:spPr>
          <a:xfrm>
            <a:off x="6718300" y="5092700"/>
            <a:ext cx="5334000" cy="3771900"/>
          </a:xfrm>
          <a:prstGeom prst="rect">
            <a:avLst/>
          </a:prstGeom>
        </p:spPr>
        <p:txBody>
          <a:bodyPr lIns="91439" tIns="45719" rIns="91439" bIns="45719" anchor="t">
            <a:noAutofit/>
          </a:bodyPr>
          <a:lstStyle/>
          <a:p>
            <a:endParaRPr/>
          </a:p>
        </p:txBody>
      </p:sp>
      <p:sp>
        <p:nvSpPr>
          <p:cNvPr id="84" name="Shape 84"/>
          <p:cNvSpPr>
            <a:spLocks noGrp="1"/>
          </p:cNvSpPr>
          <p:nvPr>
            <p:ph type="pic" sz="quarter" idx="14"/>
          </p:nvPr>
        </p:nvSpPr>
        <p:spPr>
          <a:xfrm>
            <a:off x="6724518" y="889000"/>
            <a:ext cx="5334001" cy="3771900"/>
          </a:xfrm>
          <a:prstGeom prst="rect">
            <a:avLst/>
          </a:prstGeom>
        </p:spPr>
        <p:txBody>
          <a:bodyPr lIns="91439" tIns="45719" rIns="91439" bIns="45719" anchor="t">
            <a:noAutofit/>
          </a:bodyPr>
          <a:lstStyle/>
          <a:p>
            <a:endParaRPr/>
          </a:p>
        </p:txBody>
      </p:sp>
      <p:sp>
        <p:nvSpPr>
          <p:cNvPr id="85" name="Shape 85"/>
          <p:cNvSpPr>
            <a:spLocks noGrp="1"/>
          </p:cNvSpPr>
          <p:nvPr>
            <p:ph type="pic" sz="half" idx="15"/>
          </p:nvPr>
        </p:nvSpPr>
        <p:spPr>
          <a:xfrm>
            <a:off x="952500" y="889000"/>
            <a:ext cx="5334000" cy="7975600"/>
          </a:xfrm>
          <a:prstGeom prst="rect">
            <a:avLst/>
          </a:prstGeom>
        </p:spPr>
        <p:txBody>
          <a:bodyPr lIns="91439" tIns="45719" rIns="91439" bIns="45719" anchor="t">
            <a:noAutofit/>
          </a:bodyPr>
          <a:lstStyle/>
          <a:p>
            <a:endParaRPr/>
          </a:p>
        </p:txBody>
      </p:sp>
      <p:sp>
        <p:nvSpPr>
          <p:cNvPr id="86" name="Shape 8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Title Text</a:t>
            </a:r>
          </a:p>
        </p:txBody>
      </p:sp>
      <p:sp>
        <p:nvSpPr>
          <p:cNvPr id="3" name="Shape 3"/>
          <p:cNvSpPr>
            <a:spLocks noGrp="1"/>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ransition xmlns:p14="http://schemas.microsoft.com/office/powerpoint/2010/mai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signwriting.org/symposium/presentation0055.html" TargetMode="External"/><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https://tools.ietf.org/html/draft-slevinski-signwriting-text%23section-2" TargetMode="External"/><Relationship Id="rId3"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hyperlink" Target="http://codepen.io/Slevinski/full/XKRPzm/" TargetMode="External"/><Relationship Id="rId4" Type="http://schemas.openxmlformats.org/officeDocument/2006/relationships/image" Target="../media/image15.png"/><Relationship Id="rId1" Type="http://schemas.openxmlformats.org/officeDocument/2006/relationships/slideLayout" Target="../slideLayouts/slideLayout14.xml"/><Relationship Id="rId2" Type="http://schemas.openxmlformats.org/officeDocument/2006/relationships/hyperlink" Target="https://slevinski.github.io/SignWriting_Character_Viewer/"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6.png"/><Relationship Id="rId3"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8.png"/><Relationship Id="rId3"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hyperlink" Target="http://codepen.io/Slevinski/pen/zqGNqz" TargetMode="External"/><Relationship Id="rId4" Type="http://schemas.openxmlformats.org/officeDocument/2006/relationships/image" Target="../media/image17.png"/><Relationship Id="rId1" Type="http://schemas.openxmlformats.org/officeDocument/2006/relationships/slideLayout" Target="../slideLayouts/slideLayout17.xml"/><Relationship Id="rId2"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hyperlink" Target="https://bitbucket.org/unipampa/signcorpus" TargetMode="External"/><Relationship Id="rId4" Type="http://schemas.openxmlformats.org/officeDocument/2006/relationships/image" Target="../media/image21.png"/><Relationship Id="rId1" Type="http://schemas.openxmlformats.org/officeDocument/2006/relationships/slideLayout" Target="../slideLayouts/slideLayout17.xml"/><Relationship Id="rId2" Type="http://schemas.openxmlformats.org/officeDocument/2006/relationships/hyperlink" Target="http://www.signwriting.org/symposium/presentation0057.html"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2.png"/><Relationship Id="rId3" Type="http://schemas.openxmlformats.org/officeDocument/2006/relationships/hyperlink" Target="https://www.facebook.com/librasescrita/"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hyperlink" Target="https://wikitech.wikimedia.org/wiki/Nova_Resource:Signwriting" TargetMode="External"/><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hyperlink" Target="http://swserver.wmflabs.org/" TargetMode="External"/><Relationship Id="rId7" Type="http://schemas.openxmlformats.org/officeDocument/2006/relationships/hyperlink" Target="http://swis.wmflabs.org/" TargetMode="External"/><Relationship Id="rId1" Type="http://schemas.openxmlformats.org/officeDocument/2006/relationships/slideLayout" Target="../slideLayouts/slideLayout14.xml"/><Relationship Id="rId2" Type="http://schemas.openxmlformats.org/officeDocument/2006/relationships/image" Target="../media/image2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hyperlink" Target="http://www.signwriting.org/symposium/presentation0041.html" TargetMode="External"/><Relationship Id="rId4" Type="http://schemas.openxmlformats.org/officeDocument/2006/relationships/image" Target="../media/image27.png"/><Relationship Id="rId1" Type="http://schemas.openxmlformats.org/officeDocument/2006/relationships/slideLayout" Target="../slideLayouts/slideLayout14.xml"/><Relationship Id="rId2" Type="http://schemas.openxmlformats.org/officeDocument/2006/relationships/hyperlink" Target="https://incubator.wikimedia.org/wiki/MediaWiki:Gadget-Signwriting.js"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hyperlink" Target="https://incubator.wikimedia.org/wiki/Wp/ase" TargetMode="External"/><Relationship Id="rId3" Type="http://schemas.openxmlformats.org/officeDocument/2006/relationships/image" Target="../media/image2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hyperlink" Target="http://www.signwriting.org/symposium/presentation0064.html" TargetMode="External"/><Relationship Id="rId3" Type="http://schemas.openxmlformats.org/officeDocument/2006/relationships/hyperlink" Target="https://meta.wikimedia.org/wiki/WikiConference_USA"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mailto:slevinski@signwriting.org" TargetMode="External"/><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hyperlink" Target="http://slevinski.github.io/" TargetMode="External"/><Relationship Id="rId1" Type="http://schemas.openxmlformats.org/officeDocument/2006/relationships/slideLayout" Target="../slideLayouts/slideLayout1.xml"/><Relationship Id="rId2" Type="http://schemas.openxmlformats.org/officeDocument/2006/relationships/hyperlink" Target="http://signpuddle.com"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http://diveintohtml5.info/past.html"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http://lists.w3.org/Archives/Public/public-html/2010Jan/0107.htm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8.png"/><Relationship Id="rId3" Type="http://schemas.openxmlformats.org/officeDocument/2006/relationships/hyperlink" Target="https://www.youtube.com/watch?v=Gg5oKIpArmE"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9.png"/><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3.png"/><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Shape 161"/>
          <p:cNvSpPr>
            <a:spLocks noGrp="1"/>
          </p:cNvSpPr>
          <p:nvPr>
            <p:ph type="subTitle" sz="quarter" idx="1"/>
          </p:nvPr>
        </p:nvSpPr>
        <p:spPr>
          <a:xfrm>
            <a:off x="4964995" y="3772125"/>
            <a:ext cx="7903771" cy="1240610"/>
          </a:xfrm>
          <a:prstGeom prst="rect">
            <a:avLst/>
          </a:prstGeom>
        </p:spPr>
        <p:txBody>
          <a:bodyPr/>
          <a:lstStyle/>
          <a:p>
            <a:r>
              <a:t>Presented at the SignWriting Symposium on July 18th, 2016</a:t>
            </a:r>
          </a:p>
        </p:txBody>
      </p:sp>
      <p:pic>
        <p:nvPicPr>
          <p:cNvPr id="162" name="pasted-image.png"/>
          <p:cNvPicPr>
            <a:picLocks noChangeAspect="1"/>
          </p:cNvPicPr>
          <p:nvPr/>
        </p:nvPicPr>
        <p:blipFill>
          <a:blip r:embed="rId2">
            <a:extLst/>
          </a:blip>
          <a:stretch>
            <a:fillRect/>
          </a:stretch>
        </p:blipFill>
        <p:spPr>
          <a:xfrm>
            <a:off x="132241" y="409058"/>
            <a:ext cx="4572001" cy="4572001"/>
          </a:xfrm>
          <a:prstGeom prst="rect">
            <a:avLst/>
          </a:prstGeom>
          <a:ln w="12700">
            <a:miter lim="400000"/>
          </a:ln>
        </p:spPr>
      </p:pic>
      <p:sp>
        <p:nvSpPr>
          <p:cNvPr id="163" name="Shape 163"/>
          <p:cNvSpPr/>
          <p:nvPr/>
        </p:nvSpPr>
        <p:spPr>
          <a:xfrm>
            <a:off x="196166" y="6673459"/>
            <a:ext cx="10483240" cy="1168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r">
              <a:defRPr sz="4000"/>
            </a:pPr>
            <a:r>
              <a:t>by Stephen E Slevinski Jr</a:t>
            </a:r>
          </a:p>
          <a:p>
            <a:pPr algn="r">
              <a:defRPr sz="3000"/>
            </a:pPr>
            <a:r>
              <a:t>in association with the Center for Sutton Movement Writing</a:t>
            </a:r>
          </a:p>
        </p:txBody>
      </p:sp>
      <p:sp>
        <p:nvSpPr>
          <p:cNvPr id="164" name="Shape 164"/>
          <p:cNvSpPr/>
          <p:nvPr/>
        </p:nvSpPr>
        <p:spPr>
          <a:xfrm>
            <a:off x="4964995" y="349528"/>
            <a:ext cx="7903771" cy="267213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normAutofit/>
          </a:bodyPr>
          <a:lstStyle/>
          <a:p>
            <a:pPr>
              <a:defRPr sz="5000"/>
            </a:pPr>
            <a:r>
              <a:t>Moving Forward with</a:t>
            </a:r>
          </a:p>
          <a:p>
            <a:pPr>
              <a:defRPr sz="5000"/>
            </a:pPr>
            <a:r>
              <a:t>Sign Language Projects in</a:t>
            </a:r>
          </a:p>
          <a:p>
            <a:pPr>
              <a:defRPr sz="5000"/>
            </a:pPr>
            <a:r>
              <a:t>Formal SignWriting (FSW)</a:t>
            </a:r>
          </a:p>
        </p:txBody>
      </p:sp>
      <p:sp>
        <p:nvSpPr>
          <p:cNvPr id="165" name="Shape 165"/>
          <p:cNvSpPr/>
          <p:nvPr/>
        </p:nvSpPr>
        <p:spPr>
          <a:xfrm>
            <a:off x="237617" y="8595869"/>
            <a:ext cx="12529567"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u="sng">
                <a:hlinkClick r:id="rId3"/>
              </a:defRPr>
            </a:lvl1pPr>
          </a:lstStyle>
          <a:p>
            <a:pPr>
              <a:defRPr u="none"/>
            </a:pPr>
            <a:r>
              <a:rPr u="sng">
                <a:hlinkClick r:id="rId3"/>
              </a:rPr>
              <a:t>http://www.signwriting.org/symposium/presentation0055.html</a:t>
            </a:r>
          </a:p>
        </p:txBody>
      </p:sp>
      <p:pic>
        <p:nvPicPr>
          <p:cNvPr id="166" name="pasted-image.png"/>
          <p:cNvPicPr>
            <a:picLocks noChangeAspect="1"/>
          </p:cNvPicPr>
          <p:nvPr/>
        </p:nvPicPr>
        <p:blipFill>
          <a:blip r:embed="rId4">
            <a:extLst/>
          </a:blip>
          <a:stretch>
            <a:fillRect/>
          </a:stretch>
        </p:blipFill>
        <p:spPr>
          <a:xfrm>
            <a:off x="11026816" y="6190859"/>
            <a:ext cx="1498601" cy="2133601"/>
          </a:xfrm>
          <a:prstGeom prst="rect">
            <a:avLst/>
          </a:prstGeom>
          <a:ln w="12700">
            <a:miter lim="400000"/>
          </a:ln>
        </p:spPr>
      </p:pic>
      <p:sp>
        <p:nvSpPr>
          <p:cNvPr id="167" name="Shape 167"/>
          <p:cNvSpPr/>
          <p:nvPr/>
        </p:nvSpPr>
        <p:spPr>
          <a:xfrm>
            <a:off x="4964995" y="5090926"/>
            <a:ext cx="7903771" cy="124061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a:bodyPr>
          <a:lstStyle/>
          <a:p>
            <a:pPr>
              <a:defRPr sz="3200"/>
            </a:pPr>
            <a:r>
              <a:t>Also for WikiConference USA</a:t>
            </a:r>
          </a:p>
          <a:p>
            <a:pPr>
              <a:defRPr sz="3200"/>
            </a:pPr>
            <a:r>
              <a:t>San Diego, October 7–10, 2016</a:t>
            </a:r>
          </a:p>
        </p:txBody>
      </p:sp>
    </p:spTree>
  </p:cSld>
  <p:clrMapOvr>
    <a:masterClrMapping/>
  </p:clrMapOvr>
  <p:transition xmlns:p14="http://schemas.microsoft.com/office/powerpoint/2010/mai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Shape 253"/>
          <p:cNvSpPr>
            <a:spLocks noGrp="1"/>
          </p:cNvSpPr>
          <p:nvPr>
            <p:ph type="title"/>
          </p:nvPr>
        </p:nvSpPr>
        <p:spPr>
          <a:xfrm>
            <a:off x="952500" y="584102"/>
            <a:ext cx="11099800" cy="1279823"/>
          </a:xfrm>
          <a:prstGeom prst="rect">
            <a:avLst/>
          </a:prstGeom>
        </p:spPr>
        <p:txBody>
          <a:bodyPr/>
          <a:lstStyle>
            <a:lvl1pPr defTabSz="560831">
              <a:defRPr sz="7679"/>
            </a:lvl1pPr>
          </a:lstStyle>
          <a:p>
            <a:r>
              <a:t>Formal Language</a:t>
            </a:r>
          </a:p>
        </p:txBody>
      </p:sp>
      <p:sp>
        <p:nvSpPr>
          <p:cNvPr id="254" name="Shape 254"/>
          <p:cNvSpPr/>
          <p:nvPr/>
        </p:nvSpPr>
        <p:spPr>
          <a:xfrm>
            <a:off x="104743" y="8779933"/>
            <a:ext cx="12654661" cy="558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3000" u="sng">
                <a:hlinkClick r:id="rId2"/>
              </a:defRPr>
            </a:lvl1pPr>
          </a:lstStyle>
          <a:p>
            <a:pPr>
              <a:defRPr u="none"/>
            </a:pPr>
            <a:r>
              <a:rPr u="sng">
                <a:hlinkClick r:id="rId2"/>
              </a:rPr>
              <a:t>https://tools.ietf.org/html/draft-slevinski-signwriting-text#section-2</a:t>
            </a:r>
          </a:p>
        </p:txBody>
      </p:sp>
      <p:sp>
        <p:nvSpPr>
          <p:cNvPr id="255" name="Shape 255"/>
          <p:cNvSpPr/>
          <p:nvPr/>
        </p:nvSpPr>
        <p:spPr>
          <a:xfrm>
            <a:off x="683815" y="2127692"/>
            <a:ext cx="11637170" cy="2540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l">
              <a:defRPr sz="4000"/>
            </a:lvl1pPr>
          </a:lstStyle>
          <a:p>
            <a:r>
              <a:t>According to Wikipedia, "In mathematics, computer science, and linguistics, a formal language is a set of strings of symbols that may be constrained by rules that are specific to it."</a:t>
            </a:r>
          </a:p>
        </p:txBody>
      </p:sp>
      <p:pic>
        <p:nvPicPr>
          <p:cNvPr id="256" name="Screen Shot 2015-07-14 at 11.35.26 AM.png"/>
          <p:cNvPicPr>
            <a:picLocks noChangeAspect="1"/>
          </p:cNvPicPr>
          <p:nvPr/>
        </p:nvPicPr>
        <p:blipFill>
          <a:blip r:embed="rId3">
            <a:extLst/>
          </a:blip>
          <a:stretch>
            <a:fillRect/>
          </a:stretch>
        </p:blipFill>
        <p:spPr>
          <a:xfrm>
            <a:off x="6804289" y="5354997"/>
            <a:ext cx="5905501" cy="1866901"/>
          </a:xfrm>
          <a:prstGeom prst="rect">
            <a:avLst/>
          </a:prstGeom>
          <a:ln w="12700">
            <a:miter lim="400000"/>
          </a:ln>
        </p:spPr>
      </p:pic>
      <p:sp>
        <p:nvSpPr>
          <p:cNvPr id="257" name="Shape 257"/>
          <p:cNvSpPr/>
          <p:nvPr/>
        </p:nvSpPr>
        <p:spPr>
          <a:xfrm>
            <a:off x="605366" y="5462269"/>
            <a:ext cx="6050295" cy="127982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lvl1pPr defTabSz="560831">
              <a:defRPr sz="7679"/>
            </a:lvl1pPr>
          </a:lstStyle>
          <a:p>
            <a:r>
              <a:t>Sign as Word</a:t>
            </a:r>
          </a:p>
        </p:txBody>
      </p:sp>
      <p:sp>
        <p:nvSpPr>
          <p:cNvPr id="258" name="Shape 258"/>
          <p:cNvSpPr/>
          <p:nvPr/>
        </p:nvSpPr>
        <p:spPr>
          <a:xfrm>
            <a:off x="805972" y="6775492"/>
            <a:ext cx="6301215" cy="195834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444500" indent="-444500" algn="l">
              <a:lnSpc>
                <a:spcPct val="120000"/>
              </a:lnSpc>
              <a:buSzPct val="75000"/>
              <a:buChar char="•"/>
            </a:pPr>
            <a:r>
              <a:t>Mathematical ASCII name</a:t>
            </a:r>
          </a:p>
          <a:p>
            <a:pPr marL="444500" indent="-444500" algn="l">
              <a:lnSpc>
                <a:spcPct val="120000"/>
              </a:lnSpc>
              <a:buSzPct val="75000"/>
              <a:buChar char="•"/>
            </a:pPr>
            <a:r>
              <a:t>Optional time for sorting</a:t>
            </a:r>
          </a:p>
          <a:p>
            <a:pPr marL="444500" indent="-444500" algn="l">
              <a:lnSpc>
                <a:spcPct val="120000"/>
              </a:lnSpc>
              <a:buSzPct val="75000"/>
              <a:buChar char="•"/>
            </a:pPr>
            <a:r>
              <a:t>Mandatory space for visual</a:t>
            </a:r>
          </a:p>
        </p:txBody>
      </p:sp>
    </p:spTree>
  </p:cSld>
  <p:clrMapOvr>
    <a:masterClrMapping/>
  </p:clrMapOvr>
  <p:transition xmlns:p14="http://schemas.microsoft.com/office/powerpoint/2010/mai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 name="Shape 260"/>
          <p:cNvSpPr>
            <a:spLocks noGrp="1"/>
          </p:cNvSpPr>
          <p:nvPr>
            <p:ph type="title"/>
          </p:nvPr>
        </p:nvSpPr>
        <p:spPr>
          <a:xfrm>
            <a:off x="1736057" y="214101"/>
            <a:ext cx="11012420" cy="1298329"/>
          </a:xfrm>
          <a:prstGeom prst="rect">
            <a:avLst/>
          </a:prstGeom>
        </p:spPr>
        <p:txBody>
          <a:bodyPr/>
          <a:lstStyle>
            <a:lvl1pPr>
              <a:defRPr sz="6000"/>
            </a:lvl1pPr>
          </a:lstStyle>
          <a:p>
            <a:r>
              <a:t>Formal SignWriting and Fonts</a:t>
            </a:r>
          </a:p>
        </p:txBody>
      </p:sp>
      <p:sp>
        <p:nvSpPr>
          <p:cNvPr id="261" name="Shape 261"/>
          <p:cNvSpPr/>
          <p:nvPr/>
        </p:nvSpPr>
        <p:spPr>
          <a:xfrm>
            <a:off x="2368283" y="3665410"/>
            <a:ext cx="9557852" cy="1320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4000"/>
            </a:pPr>
            <a:r>
              <a:rPr>
                <a:latin typeface="Helvetica"/>
                <a:ea typeface="Helvetica"/>
                <a:cs typeface="Helvetica"/>
                <a:sym typeface="Helvetica"/>
              </a:rPr>
              <a:t>Version 1: Private Use Area Plane 16</a:t>
            </a:r>
          </a:p>
          <a:p>
            <a:pPr lvl="2" indent="0" algn="l">
              <a:defRPr sz="4000" b="1">
                <a:latin typeface="Helvetica"/>
                <a:ea typeface="Helvetica"/>
                <a:cs typeface="Helvetica"/>
                <a:sym typeface="Helvetica"/>
              </a:defRPr>
            </a:pPr>
            <a:r>
              <a:t>SignWriting 2010 Fonts</a:t>
            </a:r>
          </a:p>
        </p:txBody>
      </p:sp>
      <p:sp>
        <p:nvSpPr>
          <p:cNvPr id="262" name="Shape 262"/>
          <p:cNvSpPr/>
          <p:nvPr/>
        </p:nvSpPr>
        <p:spPr>
          <a:xfrm>
            <a:off x="2312318" y="2771160"/>
            <a:ext cx="9669781" cy="558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000" u="sng">
                <a:solidFill>
                  <a:srgbClr val="0000FF"/>
                </a:solidFill>
                <a:uFill>
                  <a:solidFill>
                    <a:srgbClr val="0000FF"/>
                  </a:solidFill>
                </a:uFill>
                <a:hlinkClick r:id="rId2"/>
              </a:defRPr>
            </a:lvl1pPr>
          </a:lstStyle>
          <a:p>
            <a:pPr>
              <a:defRPr u="none">
                <a:solidFill>
                  <a:srgbClr val="000000"/>
                </a:solidFill>
                <a:uFillTx/>
              </a:defRPr>
            </a:pPr>
            <a:r>
              <a:rPr u="sng">
                <a:solidFill>
                  <a:srgbClr val="0000FF"/>
                </a:solidFill>
                <a:uFill>
                  <a:solidFill>
                    <a:srgbClr val="0000FF"/>
                  </a:solidFill>
                </a:uFill>
                <a:hlinkClick r:id="rId2"/>
              </a:rPr>
              <a:t>https://slevinski.github.io/SignWriting_Character_Viewer/</a:t>
            </a:r>
          </a:p>
        </p:txBody>
      </p:sp>
      <p:sp>
        <p:nvSpPr>
          <p:cNvPr id="263" name="Shape 263"/>
          <p:cNvSpPr/>
          <p:nvPr/>
        </p:nvSpPr>
        <p:spPr>
          <a:xfrm>
            <a:off x="1985333" y="2013268"/>
            <a:ext cx="10323751" cy="711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000" b="1">
                <a:latin typeface="Helvetica"/>
                <a:ea typeface="Helvetica"/>
                <a:cs typeface="Helvetica"/>
                <a:sym typeface="Helvetica"/>
              </a:defRPr>
            </a:lvl1pPr>
          </a:lstStyle>
          <a:p>
            <a:pPr>
              <a:defRPr b="0">
                <a:latin typeface="+mn-lt"/>
                <a:ea typeface="+mn-ea"/>
                <a:cs typeface="+mn-cs"/>
                <a:sym typeface="Helvetica Light"/>
              </a:defRPr>
            </a:pPr>
            <a:r>
              <a:rPr b="1">
                <a:latin typeface="Helvetica"/>
                <a:ea typeface="Helvetica"/>
                <a:cs typeface="Helvetica"/>
                <a:sym typeface="Helvetica"/>
              </a:rPr>
              <a:t>Render FSW with style, zoom, and reflow</a:t>
            </a:r>
          </a:p>
        </p:txBody>
      </p:sp>
      <p:sp>
        <p:nvSpPr>
          <p:cNvPr id="264" name="Shape 264"/>
          <p:cNvSpPr/>
          <p:nvPr/>
        </p:nvSpPr>
        <p:spPr>
          <a:xfrm>
            <a:off x="2407376" y="5321661"/>
            <a:ext cx="9669781" cy="1320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4000"/>
            </a:pPr>
            <a:r>
              <a:rPr>
                <a:latin typeface="Helvetica"/>
                <a:ea typeface="Helvetica"/>
                <a:cs typeface="Helvetica"/>
                <a:sym typeface="Helvetica"/>
              </a:rPr>
              <a:t>Version 2: Proposed Unicode 10 Plane 4</a:t>
            </a:r>
          </a:p>
          <a:p>
            <a:pPr algn="l">
              <a:defRPr sz="4000" b="1">
                <a:latin typeface="Helvetica"/>
                <a:ea typeface="Helvetica"/>
                <a:cs typeface="Helvetica"/>
                <a:sym typeface="Helvetica"/>
              </a:defRPr>
            </a:pPr>
            <a:r>
              <a:t>Sutton SignWriting Fonts</a:t>
            </a:r>
          </a:p>
        </p:txBody>
      </p:sp>
      <p:sp>
        <p:nvSpPr>
          <p:cNvPr id="265" name="Shape 265"/>
          <p:cNvSpPr/>
          <p:nvPr/>
        </p:nvSpPr>
        <p:spPr>
          <a:xfrm>
            <a:off x="3119922" y="8634162"/>
            <a:ext cx="8244689"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u="sng">
                <a:solidFill>
                  <a:srgbClr val="0000FF"/>
                </a:solidFill>
                <a:uFill>
                  <a:solidFill>
                    <a:srgbClr val="0000FF"/>
                  </a:solidFill>
                </a:uFill>
                <a:hlinkClick r:id="rId3"/>
              </a:defRPr>
            </a:lvl1pPr>
          </a:lstStyle>
          <a:p>
            <a:pPr>
              <a:defRPr u="none">
                <a:solidFill>
                  <a:srgbClr val="000000"/>
                </a:solidFill>
                <a:uFillTx/>
              </a:defRPr>
            </a:pPr>
            <a:r>
              <a:rPr u="sng">
                <a:solidFill>
                  <a:srgbClr val="0000FF"/>
                </a:solidFill>
                <a:uFill>
                  <a:solidFill>
                    <a:srgbClr val="0000FF"/>
                  </a:solidFill>
                </a:uFill>
                <a:hlinkClick r:id="rId3"/>
              </a:rPr>
              <a:t>http://codepen.io/Slevinski/full/XKRPzm/</a:t>
            </a:r>
          </a:p>
        </p:txBody>
      </p:sp>
      <p:sp>
        <p:nvSpPr>
          <p:cNvPr id="266" name="Shape 266"/>
          <p:cNvSpPr/>
          <p:nvPr/>
        </p:nvSpPr>
        <p:spPr>
          <a:xfrm>
            <a:off x="1513420" y="7385586"/>
            <a:ext cx="11457694" cy="1"/>
          </a:xfrm>
          <a:prstGeom prst="line">
            <a:avLst/>
          </a:prstGeom>
          <a:ln w="25400">
            <a:solidFill>
              <a:schemeClr val="accent1"/>
            </a:solidFill>
          </a:ln>
          <a:effectLst>
            <a:outerShdw blurRad="38100" dist="25400" dir="5400000" rotWithShape="0">
              <a:srgbClr val="000000">
                <a:alpha val="50000"/>
              </a:srgbClr>
            </a:outerShdw>
          </a:effectLst>
        </p:spPr>
        <p:txBody>
          <a:bodyPr lIns="45718" tIns="45718" rIns="45718" bIns="45718"/>
          <a:lstStyle/>
          <a:p>
            <a:endParaRPr/>
          </a:p>
        </p:txBody>
      </p:sp>
      <p:pic>
        <p:nvPicPr>
          <p:cNvPr id="267" name="Screen Shot 2016-07-14 at 2.39.52 PM.png"/>
          <p:cNvPicPr>
            <a:picLocks noChangeAspect="1"/>
          </p:cNvPicPr>
          <p:nvPr/>
        </p:nvPicPr>
        <p:blipFill>
          <a:blip r:embed="rId4">
            <a:extLst/>
          </a:blip>
          <a:stretch>
            <a:fillRect/>
          </a:stretch>
        </p:blipFill>
        <p:spPr>
          <a:xfrm>
            <a:off x="394629" y="304800"/>
            <a:ext cx="1358901" cy="9144000"/>
          </a:xfrm>
          <a:prstGeom prst="rect">
            <a:avLst/>
          </a:prstGeom>
          <a:ln w="12700">
            <a:miter lim="400000"/>
          </a:ln>
        </p:spPr>
      </p:pic>
      <p:sp>
        <p:nvSpPr>
          <p:cNvPr id="268" name="Shape 268"/>
          <p:cNvSpPr/>
          <p:nvPr/>
        </p:nvSpPr>
        <p:spPr>
          <a:xfrm>
            <a:off x="1971629" y="7482824"/>
            <a:ext cx="10750674" cy="1066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3200"/>
            </a:pPr>
            <a:r>
              <a:t>Sutton SignWriting rendered from Formal SignWriting</a:t>
            </a:r>
          </a:p>
          <a:p>
            <a:pPr>
              <a:defRPr sz="3200"/>
            </a:pPr>
            <a:r>
              <a:t>with 2 KB each of  HTML, CSS and JS</a:t>
            </a:r>
          </a:p>
        </p:txBody>
      </p:sp>
    </p:spTree>
  </p:cSld>
  <p:clrMapOvr>
    <a:masterClrMapping/>
  </p:clrMapOvr>
  <p:transition xmlns:p14="http://schemas.microsoft.com/office/powerpoint/2010/mai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Shape 270"/>
          <p:cNvSpPr>
            <a:spLocks noGrp="1"/>
          </p:cNvSpPr>
          <p:nvPr>
            <p:ph type="title"/>
          </p:nvPr>
        </p:nvSpPr>
        <p:spPr>
          <a:xfrm>
            <a:off x="1779918" y="214101"/>
            <a:ext cx="10275499" cy="1988937"/>
          </a:xfrm>
          <a:prstGeom prst="rect">
            <a:avLst/>
          </a:prstGeom>
        </p:spPr>
        <p:txBody>
          <a:bodyPr/>
          <a:lstStyle/>
          <a:p>
            <a:pPr defTabSz="543305">
              <a:defRPr sz="5500"/>
            </a:pPr>
            <a:r>
              <a:t>Formal SignWriting</a:t>
            </a:r>
          </a:p>
          <a:p>
            <a:pPr defTabSz="543305">
              <a:defRPr sz="5500"/>
            </a:pPr>
            <a:r>
              <a:t>Individual Sign Copy and Paste</a:t>
            </a:r>
          </a:p>
        </p:txBody>
      </p:sp>
      <p:sp>
        <p:nvSpPr>
          <p:cNvPr id="271" name="Shape 271"/>
          <p:cNvSpPr/>
          <p:nvPr/>
        </p:nvSpPr>
        <p:spPr>
          <a:xfrm>
            <a:off x="1744710" y="7110687"/>
            <a:ext cx="10546843" cy="1473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3000"/>
            </a:pPr>
            <a:r>
              <a:t>Double-Click or Triple-Click an individual signs to select.</a:t>
            </a:r>
          </a:p>
          <a:p>
            <a:pPr>
              <a:defRPr sz="3000"/>
            </a:pPr>
            <a:r>
              <a:t>Use the Alternate-Click on the same sign for a menu to copy.</a:t>
            </a:r>
          </a:p>
          <a:p>
            <a:pPr>
              <a:defRPr sz="3000"/>
            </a:pPr>
            <a:r>
              <a:t>An individual sign may or may not appear selected.</a:t>
            </a:r>
          </a:p>
        </p:txBody>
      </p:sp>
      <p:pic>
        <p:nvPicPr>
          <p:cNvPr id="272" name="Screen Shot 2016-07-07 at 8.17.39 AM.png"/>
          <p:cNvPicPr>
            <a:picLocks noChangeAspect="1"/>
          </p:cNvPicPr>
          <p:nvPr/>
        </p:nvPicPr>
        <p:blipFill>
          <a:blip r:embed="rId2">
            <a:extLst/>
          </a:blip>
          <a:stretch>
            <a:fillRect/>
          </a:stretch>
        </p:blipFill>
        <p:spPr>
          <a:xfrm>
            <a:off x="2724245" y="2838358"/>
            <a:ext cx="9207501" cy="3175001"/>
          </a:xfrm>
          <a:prstGeom prst="rect">
            <a:avLst/>
          </a:prstGeom>
          <a:ln w="12700">
            <a:miter lim="400000"/>
          </a:ln>
        </p:spPr>
      </p:pic>
      <p:pic>
        <p:nvPicPr>
          <p:cNvPr id="273" name="Screen Shot 2016-07-07 at 8.12.59 AM.png"/>
          <p:cNvPicPr>
            <a:picLocks noChangeAspect="1"/>
          </p:cNvPicPr>
          <p:nvPr/>
        </p:nvPicPr>
        <p:blipFill>
          <a:blip r:embed="rId3">
            <a:extLst/>
          </a:blip>
          <a:stretch>
            <a:fillRect/>
          </a:stretch>
        </p:blipFill>
        <p:spPr>
          <a:xfrm>
            <a:off x="134477" y="-1"/>
            <a:ext cx="1170433" cy="9753601"/>
          </a:xfrm>
          <a:prstGeom prst="rect">
            <a:avLst/>
          </a:prstGeom>
          <a:ln w="12700">
            <a:miter lim="400000"/>
          </a:ln>
        </p:spPr>
      </p:pic>
    </p:spTree>
  </p:cSld>
  <p:clrMapOvr>
    <a:masterClrMapping/>
  </p:clrMapOvr>
  <p:transition xmlns:p14="http://schemas.microsoft.com/office/powerpoint/2010/mai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Shape 275"/>
          <p:cNvSpPr/>
          <p:nvPr/>
        </p:nvSpPr>
        <p:spPr>
          <a:xfrm>
            <a:off x="1423908" y="7339287"/>
            <a:ext cx="11188447" cy="1016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3000"/>
            </a:pPr>
            <a:r>
              <a:t>Using the mouse, click and drag to select several signs.</a:t>
            </a:r>
          </a:p>
          <a:p>
            <a:pPr>
              <a:defRPr sz="3000"/>
            </a:pPr>
            <a:r>
              <a:t>The FSW will be selected, possibly with plane 4 or 16 characters.</a:t>
            </a:r>
          </a:p>
        </p:txBody>
      </p:sp>
      <p:pic>
        <p:nvPicPr>
          <p:cNvPr id="276" name="Screen Shot 2016-07-07 at 8.02.00 AM.png"/>
          <p:cNvPicPr>
            <a:picLocks noChangeAspect="1"/>
          </p:cNvPicPr>
          <p:nvPr/>
        </p:nvPicPr>
        <p:blipFill>
          <a:blip r:embed="rId2">
            <a:extLst/>
          </a:blip>
          <a:stretch>
            <a:fillRect/>
          </a:stretch>
        </p:blipFill>
        <p:spPr>
          <a:xfrm>
            <a:off x="2983250" y="2472351"/>
            <a:ext cx="8407401" cy="4178301"/>
          </a:xfrm>
          <a:prstGeom prst="rect">
            <a:avLst/>
          </a:prstGeom>
          <a:ln w="12700">
            <a:miter lim="400000"/>
          </a:ln>
        </p:spPr>
      </p:pic>
      <p:pic>
        <p:nvPicPr>
          <p:cNvPr id="277" name="Screen Shot 2016-07-07 at 8.07.40 AM.png"/>
          <p:cNvPicPr>
            <a:picLocks noChangeAspect="1"/>
          </p:cNvPicPr>
          <p:nvPr/>
        </p:nvPicPr>
        <p:blipFill>
          <a:blip r:embed="rId3">
            <a:extLst/>
          </a:blip>
          <a:stretch>
            <a:fillRect/>
          </a:stretch>
        </p:blipFill>
        <p:spPr>
          <a:xfrm>
            <a:off x="146137" y="13938"/>
            <a:ext cx="1223155" cy="9753601"/>
          </a:xfrm>
          <a:prstGeom prst="rect">
            <a:avLst/>
          </a:prstGeom>
          <a:ln w="12700">
            <a:miter lim="400000"/>
          </a:ln>
        </p:spPr>
      </p:pic>
      <p:sp>
        <p:nvSpPr>
          <p:cNvPr id="278" name="Shape 278"/>
          <p:cNvSpPr>
            <a:spLocks noGrp="1"/>
          </p:cNvSpPr>
          <p:nvPr>
            <p:ph type="title"/>
          </p:nvPr>
        </p:nvSpPr>
        <p:spPr>
          <a:xfrm>
            <a:off x="1779918" y="214101"/>
            <a:ext cx="10275499" cy="1988937"/>
          </a:xfrm>
          <a:prstGeom prst="rect">
            <a:avLst/>
          </a:prstGeom>
        </p:spPr>
        <p:txBody>
          <a:bodyPr/>
          <a:lstStyle/>
          <a:p>
            <a:pPr defTabSz="543305">
              <a:defRPr sz="5500"/>
            </a:pPr>
            <a:r>
              <a:t>Formal SignWriting</a:t>
            </a:r>
          </a:p>
          <a:p>
            <a:pPr defTabSz="543305">
              <a:defRPr sz="5500"/>
            </a:pPr>
            <a:r>
              <a:t>Multiple Sign Copy and Paste</a:t>
            </a:r>
          </a:p>
        </p:txBody>
      </p:sp>
    </p:spTree>
  </p:cSld>
  <p:clrMapOvr>
    <a:masterClrMapping/>
  </p:clrMapOvr>
  <p:transition xmlns:p14="http://schemas.microsoft.com/office/powerpoint/2010/mai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Shape 280"/>
          <p:cNvSpPr>
            <a:spLocks noGrp="1"/>
          </p:cNvSpPr>
          <p:nvPr>
            <p:ph type="title"/>
          </p:nvPr>
        </p:nvSpPr>
        <p:spPr>
          <a:xfrm>
            <a:off x="1399697" y="214101"/>
            <a:ext cx="11543522" cy="1298329"/>
          </a:xfrm>
          <a:prstGeom prst="rect">
            <a:avLst/>
          </a:prstGeom>
        </p:spPr>
        <p:txBody>
          <a:bodyPr/>
          <a:lstStyle>
            <a:lvl1pPr defTabSz="543305">
              <a:defRPr sz="4100"/>
            </a:lvl1pPr>
          </a:lstStyle>
          <a:p>
            <a:r>
              <a:t>Formal SignWriting UTF-8 and Unicode Planes</a:t>
            </a:r>
          </a:p>
        </p:txBody>
      </p:sp>
      <p:sp>
        <p:nvSpPr>
          <p:cNvPr id="281" name="Shape 281"/>
          <p:cNvSpPr/>
          <p:nvPr/>
        </p:nvSpPr>
        <p:spPr>
          <a:xfrm>
            <a:off x="2276040" y="1759455"/>
            <a:ext cx="8452720" cy="711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000" b="1">
                <a:latin typeface="Helvetica"/>
                <a:ea typeface="Helvetica"/>
                <a:cs typeface="Helvetica"/>
                <a:sym typeface="Helvetica"/>
              </a:defRPr>
            </a:lvl1pPr>
          </a:lstStyle>
          <a:p>
            <a:r>
              <a:t>HTML</a:t>
            </a:r>
          </a:p>
        </p:txBody>
      </p:sp>
      <p:pic>
        <p:nvPicPr>
          <p:cNvPr id="282" name="image7.png"/>
          <p:cNvPicPr>
            <a:picLocks noChangeAspect="1"/>
          </p:cNvPicPr>
          <p:nvPr/>
        </p:nvPicPr>
        <p:blipFill>
          <a:blip r:embed="rId2">
            <a:extLst/>
          </a:blip>
          <a:stretch>
            <a:fillRect/>
          </a:stretch>
        </p:blipFill>
        <p:spPr>
          <a:xfrm>
            <a:off x="1662363" y="2730381"/>
            <a:ext cx="11137901" cy="5600702"/>
          </a:xfrm>
          <a:prstGeom prst="rect">
            <a:avLst/>
          </a:prstGeom>
          <a:ln w="25400">
            <a:solidFill>
              <a:srgbClr val="6665FF"/>
            </a:solidFill>
            <a:miter lim="400000"/>
          </a:ln>
        </p:spPr>
      </p:pic>
      <p:sp>
        <p:nvSpPr>
          <p:cNvPr id="283" name="Shape 283"/>
          <p:cNvSpPr/>
          <p:nvPr/>
        </p:nvSpPr>
        <p:spPr>
          <a:xfrm>
            <a:off x="5575122" y="5428405"/>
            <a:ext cx="437023" cy="215222"/>
          </a:xfrm>
          <a:prstGeom prst="line">
            <a:avLst/>
          </a:prstGeom>
          <a:ln w="25400">
            <a:solidFill>
              <a:srgbClr val="FFFFFF"/>
            </a:solidFill>
            <a:miter lim="400000"/>
            <a:tailEnd type="triangle"/>
          </a:ln>
        </p:spPr>
        <p:txBody>
          <a:bodyPr lIns="45718" tIns="45718" rIns="45718" bIns="45718"/>
          <a:lstStyle/>
          <a:p>
            <a:endParaRPr/>
          </a:p>
        </p:txBody>
      </p:sp>
      <p:sp>
        <p:nvSpPr>
          <p:cNvPr id="284" name="Shape 284"/>
          <p:cNvSpPr/>
          <p:nvPr/>
        </p:nvSpPr>
        <p:spPr>
          <a:xfrm flipV="1">
            <a:off x="5252089" y="5416957"/>
            <a:ext cx="739582" cy="2368"/>
          </a:xfrm>
          <a:prstGeom prst="line">
            <a:avLst/>
          </a:prstGeom>
          <a:ln w="25400">
            <a:solidFill>
              <a:srgbClr val="FFFFFF"/>
            </a:solidFill>
            <a:miter lim="400000"/>
          </a:ln>
        </p:spPr>
        <p:txBody>
          <a:bodyPr lIns="45718" tIns="45718" rIns="45718" bIns="45718"/>
          <a:lstStyle/>
          <a:p>
            <a:endParaRPr/>
          </a:p>
        </p:txBody>
      </p:sp>
      <p:sp>
        <p:nvSpPr>
          <p:cNvPr id="285" name="Shape 285"/>
          <p:cNvSpPr/>
          <p:nvPr/>
        </p:nvSpPr>
        <p:spPr>
          <a:xfrm>
            <a:off x="2237221" y="4936635"/>
            <a:ext cx="886207" cy="711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2000">
                <a:solidFill>
                  <a:srgbClr val="FFFFFF"/>
                </a:solidFill>
              </a:defRPr>
            </a:pPr>
            <a:r>
              <a:t>FSW</a:t>
            </a:r>
          </a:p>
          <a:p>
            <a:pPr>
              <a:defRPr sz="2000">
                <a:solidFill>
                  <a:srgbClr val="FFFFFF"/>
                </a:solidFill>
              </a:defRPr>
            </a:pPr>
            <a:r>
              <a:t>source</a:t>
            </a:r>
          </a:p>
        </p:txBody>
      </p:sp>
      <p:sp>
        <p:nvSpPr>
          <p:cNvPr id="286" name="Shape 286"/>
          <p:cNvSpPr/>
          <p:nvPr/>
        </p:nvSpPr>
        <p:spPr>
          <a:xfrm>
            <a:off x="3174958" y="5292235"/>
            <a:ext cx="467344" cy="2"/>
          </a:xfrm>
          <a:prstGeom prst="line">
            <a:avLst/>
          </a:prstGeom>
          <a:ln w="25400">
            <a:solidFill>
              <a:srgbClr val="FFFFFF"/>
            </a:solidFill>
            <a:miter lim="400000"/>
            <a:tailEnd type="triangle"/>
          </a:ln>
        </p:spPr>
        <p:txBody>
          <a:bodyPr lIns="45718" tIns="45718" rIns="45718" bIns="45718"/>
          <a:lstStyle/>
          <a:p>
            <a:endParaRPr/>
          </a:p>
        </p:txBody>
      </p:sp>
      <p:sp>
        <p:nvSpPr>
          <p:cNvPr id="287" name="Shape 287"/>
          <p:cNvSpPr/>
          <p:nvPr/>
        </p:nvSpPr>
        <p:spPr>
          <a:xfrm>
            <a:off x="4757732" y="5409658"/>
            <a:ext cx="983057" cy="304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300">
                <a:solidFill>
                  <a:srgbClr val="FFFFFF"/>
                </a:solidFill>
              </a:defRPr>
            </a:lvl1pPr>
          </a:lstStyle>
          <a:p>
            <a:r>
              <a:t>coordinates</a:t>
            </a:r>
          </a:p>
        </p:txBody>
      </p:sp>
      <p:sp>
        <p:nvSpPr>
          <p:cNvPr id="288" name="Shape 288"/>
          <p:cNvSpPr/>
          <p:nvPr/>
        </p:nvSpPr>
        <p:spPr>
          <a:xfrm flipV="1">
            <a:off x="3888456" y="5427399"/>
            <a:ext cx="708252" cy="2368"/>
          </a:xfrm>
          <a:prstGeom prst="line">
            <a:avLst/>
          </a:prstGeom>
          <a:ln w="25400">
            <a:solidFill>
              <a:srgbClr val="FFFFFF"/>
            </a:solidFill>
            <a:miter lim="400000"/>
          </a:ln>
        </p:spPr>
        <p:txBody>
          <a:bodyPr lIns="45718" tIns="45718" rIns="45718" bIns="45718"/>
          <a:lstStyle/>
          <a:p>
            <a:endParaRPr/>
          </a:p>
        </p:txBody>
      </p:sp>
      <p:sp>
        <p:nvSpPr>
          <p:cNvPr id="289" name="Shape 289"/>
          <p:cNvSpPr/>
          <p:nvPr/>
        </p:nvSpPr>
        <p:spPr>
          <a:xfrm flipV="1">
            <a:off x="6647049" y="5418642"/>
            <a:ext cx="731096" cy="2367"/>
          </a:xfrm>
          <a:prstGeom prst="line">
            <a:avLst/>
          </a:prstGeom>
          <a:ln w="25400">
            <a:solidFill>
              <a:srgbClr val="FFFFFF"/>
            </a:solidFill>
            <a:miter lim="400000"/>
          </a:ln>
        </p:spPr>
        <p:txBody>
          <a:bodyPr lIns="45718" tIns="45718" rIns="45718" bIns="45718"/>
          <a:lstStyle/>
          <a:p>
            <a:endParaRPr/>
          </a:p>
        </p:txBody>
      </p:sp>
      <p:sp>
        <p:nvSpPr>
          <p:cNvPr id="290" name="Shape 290"/>
          <p:cNvSpPr/>
          <p:nvPr/>
        </p:nvSpPr>
        <p:spPr>
          <a:xfrm flipV="1">
            <a:off x="7922759" y="5409886"/>
            <a:ext cx="850658" cy="2368"/>
          </a:xfrm>
          <a:prstGeom prst="line">
            <a:avLst/>
          </a:prstGeom>
          <a:ln w="25400">
            <a:solidFill>
              <a:srgbClr val="FFFFFF"/>
            </a:solidFill>
            <a:miter lim="400000"/>
          </a:ln>
        </p:spPr>
        <p:txBody>
          <a:bodyPr lIns="45718" tIns="45718" rIns="45718" bIns="45718"/>
          <a:lstStyle/>
          <a:p>
            <a:endParaRPr/>
          </a:p>
        </p:txBody>
      </p:sp>
      <p:sp>
        <p:nvSpPr>
          <p:cNvPr id="291" name="Shape 291"/>
          <p:cNvSpPr/>
          <p:nvPr/>
        </p:nvSpPr>
        <p:spPr>
          <a:xfrm flipV="1">
            <a:off x="9407328" y="5411572"/>
            <a:ext cx="731096" cy="2368"/>
          </a:xfrm>
          <a:prstGeom prst="line">
            <a:avLst/>
          </a:prstGeom>
          <a:ln w="25400">
            <a:solidFill>
              <a:srgbClr val="FFFFFF"/>
            </a:solidFill>
            <a:miter lim="400000"/>
          </a:ln>
        </p:spPr>
        <p:txBody>
          <a:bodyPr lIns="45718" tIns="45718" rIns="45718" bIns="45718"/>
          <a:lstStyle/>
          <a:p>
            <a:endParaRPr/>
          </a:p>
        </p:txBody>
      </p:sp>
      <p:sp>
        <p:nvSpPr>
          <p:cNvPr id="292" name="Shape 292"/>
          <p:cNvSpPr/>
          <p:nvPr/>
        </p:nvSpPr>
        <p:spPr>
          <a:xfrm>
            <a:off x="2102417" y="6447595"/>
            <a:ext cx="1368045" cy="825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1600">
                <a:solidFill>
                  <a:srgbClr val="FFFFFF"/>
                </a:solidFill>
              </a:defRPr>
            </a:pPr>
            <a:r>
              <a:t>Unicode</a:t>
            </a:r>
          </a:p>
          <a:p>
            <a:pPr>
              <a:defRPr sz="1600">
                <a:solidFill>
                  <a:srgbClr val="FFFFFF"/>
                </a:solidFill>
              </a:defRPr>
            </a:pPr>
            <a:r>
              <a:t>Plane 4 or 16</a:t>
            </a:r>
          </a:p>
          <a:p>
            <a:pPr>
              <a:defRPr sz="1600">
                <a:solidFill>
                  <a:srgbClr val="FFFFFF"/>
                </a:solidFill>
              </a:defRPr>
            </a:pPr>
            <a:r>
              <a:t>for S2ff00</a:t>
            </a:r>
          </a:p>
        </p:txBody>
      </p:sp>
      <p:sp>
        <p:nvSpPr>
          <p:cNvPr id="293" name="Shape 293"/>
          <p:cNvSpPr/>
          <p:nvPr/>
        </p:nvSpPr>
        <p:spPr>
          <a:xfrm>
            <a:off x="3252437" y="6682818"/>
            <a:ext cx="537752" cy="1"/>
          </a:xfrm>
          <a:prstGeom prst="line">
            <a:avLst/>
          </a:prstGeom>
          <a:ln w="25400">
            <a:solidFill>
              <a:srgbClr val="FFFFFF"/>
            </a:solidFill>
            <a:miter lim="400000"/>
            <a:tailEnd type="triangle"/>
          </a:ln>
        </p:spPr>
        <p:txBody>
          <a:bodyPr lIns="45718" tIns="45718" rIns="45718" bIns="45718"/>
          <a:lstStyle/>
          <a:p>
            <a:endParaRPr/>
          </a:p>
        </p:txBody>
      </p:sp>
      <p:sp>
        <p:nvSpPr>
          <p:cNvPr id="294" name="Shape 294"/>
          <p:cNvSpPr/>
          <p:nvPr/>
        </p:nvSpPr>
        <p:spPr>
          <a:xfrm>
            <a:off x="3330214" y="7192409"/>
            <a:ext cx="546553" cy="404345"/>
          </a:xfrm>
          <a:prstGeom prst="line">
            <a:avLst/>
          </a:prstGeom>
          <a:ln w="25400">
            <a:solidFill>
              <a:srgbClr val="FFFFFF"/>
            </a:solidFill>
            <a:miter lim="400000"/>
            <a:tailEnd type="triangle"/>
          </a:ln>
        </p:spPr>
        <p:txBody>
          <a:bodyPr lIns="45718" tIns="45718" rIns="45718" bIns="45718"/>
          <a:lstStyle/>
          <a:p>
            <a:endParaRPr/>
          </a:p>
        </p:txBody>
      </p:sp>
      <p:sp>
        <p:nvSpPr>
          <p:cNvPr id="295" name="Shape 295"/>
          <p:cNvSpPr/>
          <p:nvPr/>
        </p:nvSpPr>
        <p:spPr>
          <a:xfrm>
            <a:off x="3108968" y="8590806"/>
            <a:ext cx="8244689"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u="sng">
                <a:solidFill>
                  <a:srgbClr val="0000FF"/>
                </a:solidFill>
                <a:uFill>
                  <a:solidFill>
                    <a:srgbClr val="0000FF"/>
                  </a:solidFill>
                </a:uFill>
                <a:hlinkClick r:id="rId3"/>
              </a:defRPr>
            </a:lvl1pPr>
          </a:lstStyle>
          <a:p>
            <a:r>
              <a:rPr>
                <a:hlinkClick r:id="rId3"/>
              </a:rPr>
              <a:t>http://codepen.io/Slevinski/pen/zqGNqz</a:t>
            </a:r>
          </a:p>
        </p:txBody>
      </p:sp>
      <p:pic>
        <p:nvPicPr>
          <p:cNvPr id="296" name="Screen Shot 2016-07-07 at 8.12.59 AM.png"/>
          <p:cNvPicPr>
            <a:picLocks noChangeAspect="1"/>
          </p:cNvPicPr>
          <p:nvPr/>
        </p:nvPicPr>
        <p:blipFill>
          <a:blip r:embed="rId4">
            <a:extLst/>
          </a:blip>
          <a:stretch>
            <a:fillRect/>
          </a:stretch>
        </p:blipFill>
        <p:spPr>
          <a:xfrm>
            <a:off x="134477" y="-1"/>
            <a:ext cx="1170433" cy="9753601"/>
          </a:xfrm>
          <a:prstGeom prst="rect">
            <a:avLst/>
          </a:prstGeom>
          <a:ln w="12700">
            <a:miter lim="400000"/>
          </a:ln>
        </p:spPr>
      </p:pic>
    </p:spTree>
  </p:cSld>
  <p:clrMapOvr>
    <a:masterClrMapping/>
  </p:clrMapOvr>
  <p:transition xmlns:p14="http://schemas.microsoft.com/office/powerpoint/2010/mai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 name="Shape 298"/>
          <p:cNvSpPr>
            <a:spLocks noGrp="1"/>
          </p:cNvSpPr>
          <p:nvPr>
            <p:ph type="title"/>
          </p:nvPr>
        </p:nvSpPr>
        <p:spPr>
          <a:xfrm>
            <a:off x="1779918" y="214101"/>
            <a:ext cx="9444964" cy="1298329"/>
          </a:xfrm>
          <a:prstGeom prst="rect">
            <a:avLst/>
          </a:prstGeom>
        </p:spPr>
        <p:txBody>
          <a:bodyPr/>
          <a:lstStyle>
            <a:lvl1pPr>
              <a:defRPr sz="4500" b="1">
                <a:latin typeface="Helvetica"/>
                <a:ea typeface="Helvetica"/>
                <a:cs typeface="Helvetica"/>
                <a:sym typeface="Helvetica"/>
              </a:defRPr>
            </a:lvl1pPr>
          </a:lstStyle>
          <a:p>
            <a:r>
              <a:t>2016 Highlight - SignCorpus</a:t>
            </a:r>
          </a:p>
        </p:txBody>
      </p:sp>
      <p:sp>
        <p:nvSpPr>
          <p:cNvPr id="299" name="Shape 299"/>
          <p:cNvSpPr/>
          <p:nvPr/>
        </p:nvSpPr>
        <p:spPr>
          <a:xfrm>
            <a:off x="237616" y="8241169"/>
            <a:ext cx="12529567"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u="sng">
                <a:solidFill>
                  <a:srgbClr val="0000FF"/>
                </a:solidFill>
                <a:uFill>
                  <a:solidFill>
                    <a:srgbClr val="0000FF"/>
                  </a:solidFill>
                </a:uFill>
                <a:hlinkClick r:id="rId2"/>
              </a:defRPr>
            </a:lvl1pPr>
          </a:lstStyle>
          <a:p>
            <a:r>
              <a:rPr>
                <a:hlinkClick r:id="rId2"/>
              </a:rPr>
              <a:t>http://www.signwriting.org/symposium/presentation0057.html</a:t>
            </a:r>
          </a:p>
        </p:txBody>
      </p:sp>
      <p:sp>
        <p:nvSpPr>
          <p:cNvPr id="300" name="Shape 300"/>
          <p:cNvSpPr/>
          <p:nvPr/>
        </p:nvSpPr>
        <p:spPr>
          <a:xfrm>
            <a:off x="1906003" y="4552948"/>
            <a:ext cx="8828990"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u="sng">
                <a:solidFill>
                  <a:srgbClr val="0000FF"/>
                </a:solidFill>
                <a:uFill>
                  <a:solidFill>
                    <a:srgbClr val="0000FF"/>
                  </a:solidFill>
                </a:uFill>
                <a:hlinkClick r:id="rId3"/>
              </a:defRPr>
            </a:lvl1pPr>
          </a:lstStyle>
          <a:p>
            <a:r>
              <a:rPr>
                <a:hlinkClick r:id="rId3"/>
              </a:rPr>
              <a:t>https://bitbucket.org/unipampa/signcorpus</a:t>
            </a:r>
          </a:p>
        </p:txBody>
      </p:sp>
      <p:sp>
        <p:nvSpPr>
          <p:cNvPr id="301" name="Shape 301"/>
          <p:cNvSpPr/>
          <p:nvPr/>
        </p:nvSpPr>
        <p:spPr>
          <a:xfrm>
            <a:off x="2100769" y="6971111"/>
            <a:ext cx="8439456" cy="1193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t>A Web Tool for Building Parallel Corpora</a:t>
            </a:r>
          </a:p>
          <a:p>
            <a:r>
              <a:t> of Spoken and Sign Languages.</a:t>
            </a:r>
          </a:p>
        </p:txBody>
      </p:sp>
      <p:pic>
        <p:nvPicPr>
          <p:cNvPr id="302" name="image4.png"/>
          <p:cNvPicPr>
            <a:picLocks noChangeAspect="1"/>
          </p:cNvPicPr>
          <p:nvPr/>
        </p:nvPicPr>
        <p:blipFill>
          <a:blip r:embed="rId4">
            <a:extLst/>
          </a:blip>
          <a:stretch>
            <a:fillRect/>
          </a:stretch>
        </p:blipFill>
        <p:spPr>
          <a:xfrm>
            <a:off x="580792" y="1908738"/>
            <a:ext cx="4864102" cy="2247902"/>
          </a:xfrm>
          <a:prstGeom prst="rect">
            <a:avLst/>
          </a:prstGeom>
          <a:ln w="25400">
            <a:solidFill>
              <a:srgbClr val="F3F7F5"/>
            </a:solidFill>
            <a:miter lim="400000"/>
          </a:ln>
          <a:effectLst>
            <a:outerShdw blurRad="50800" dist="25400" dir="3600000" rotWithShape="0">
              <a:srgbClr val="000000">
                <a:alpha val="70000"/>
              </a:srgbClr>
            </a:outerShdw>
          </a:effectLst>
        </p:spPr>
      </p:pic>
      <p:sp>
        <p:nvSpPr>
          <p:cNvPr id="303" name="Shape 303"/>
          <p:cNvSpPr/>
          <p:nvPr/>
        </p:nvSpPr>
        <p:spPr>
          <a:xfrm>
            <a:off x="7527564" y="1859444"/>
            <a:ext cx="3975355"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t>Formal SignWriting</a:t>
            </a:r>
          </a:p>
        </p:txBody>
      </p:sp>
      <p:sp>
        <p:nvSpPr>
          <p:cNvPr id="304" name="Shape 304"/>
          <p:cNvSpPr/>
          <p:nvPr/>
        </p:nvSpPr>
        <p:spPr>
          <a:xfrm>
            <a:off x="8022254" y="2697462"/>
            <a:ext cx="2985975"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t>Web Interface</a:t>
            </a:r>
          </a:p>
        </p:txBody>
      </p:sp>
      <p:sp>
        <p:nvSpPr>
          <p:cNvPr id="305" name="Shape 305"/>
          <p:cNvSpPr/>
          <p:nvPr/>
        </p:nvSpPr>
        <p:spPr>
          <a:xfrm>
            <a:off x="7145573" y="3535480"/>
            <a:ext cx="4739337"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t>Generates flat file data</a:t>
            </a:r>
          </a:p>
        </p:txBody>
      </p:sp>
      <p:sp>
        <p:nvSpPr>
          <p:cNvPr id="306" name="Shape 306"/>
          <p:cNvSpPr/>
          <p:nvPr/>
        </p:nvSpPr>
        <p:spPr>
          <a:xfrm>
            <a:off x="795220" y="6465790"/>
            <a:ext cx="11414361" cy="1"/>
          </a:xfrm>
          <a:prstGeom prst="line">
            <a:avLst/>
          </a:prstGeom>
          <a:ln w="25400">
            <a:solidFill>
              <a:srgbClr val="000000"/>
            </a:solidFill>
            <a:miter lim="400000"/>
          </a:ln>
        </p:spPr>
        <p:txBody>
          <a:bodyPr lIns="45718" tIns="45718" rIns="45718" bIns="45718"/>
          <a:lstStyle/>
          <a:p>
            <a:endParaRPr/>
          </a:p>
        </p:txBody>
      </p:sp>
    </p:spTree>
  </p:cSld>
  <p:clrMapOvr>
    <a:masterClrMapping/>
  </p:clrMapOvr>
  <p:transition xmlns:p14="http://schemas.microsoft.com/office/powerpoint/2010/mai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Shape 308"/>
          <p:cNvSpPr>
            <a:spLocks noGrp="1"/>
          </p:cNvSpPr>
          <p:nvPr>
            <p:ph type="title"/>
          </p:nvPr>
        </p:nvSpPr>
        <p:spPr>
          <a:xfrm>
            <a:off x="1425489" y="459475"/>
            <a:ext cx="9444965" cy="1298329"/>
          </a:xfrm>
          <a:prstGeom prst="rect">
            <a:avLst/>
          </a:prstGeom>
        </p:spPr>
        <p:txBody>
          <a:bodyPr/>
          <a:lstStyle>
            <a:lvl1pPr>
              <a:defRPr sz="4500" b="1">
                <a:latin typeface="Helvetica"/>
                <a:ea typeface="Helvetica"/>
                <a:cs typeface="Helvetica"/>
                <a:sym typeface="Helvetica"/>
              </a:defRPr>
            </a:lvl1pPr>
          </a:lstStyle>
          <a:p>
            <a:r>
              <a:t>Imagine</a:t>
            </a:r>
          </a:p>
        </p:txBody>
      </p:sp>
      <p:sp>
        <p:nvSpPr>
          <p:cNvPr id="309" name="Shape 309"/>
          <p:cNvSpPr/>
          <p:nvPr/>
        </p:nvSpPr>
        <p:spPr>
          <a:xfrm>
            <a:off x="726047" y="2376517"/>
            <a:ext cx="11552705" cy="2692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5700"/>
            </a:lvl1pPr>
          </a:lstStyle>
          <a:p>
            <a:r>
              <a:t>Imagine a world in which every sign language user can freely share in the sum of all knowledge.</a:t>
            </a:r>
          </a:p>
        </p:txBody>
      </p:sp>
    </p:spTree>
  </p:cSld>
  <p:clrMapOvr>
    <a:masterClrMapping/>
  </p:clrMapOvr>
  <p:transition xmlns:p14="http://schemas.microsoft.com/office/powerpoint/2010/mai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Shape 311"/>
          <p:cNvSpPr>
            <a:spLocks noGrp="1"/>
          </p:cNvSpPr>
          <p:nvPr>
            <p:ph type="title"/>
          </p:nvPr>
        </p:nvSpPr>
        <p:spPr>
          <a:xfrm>
            <a:off x="1779918" y="168779"/>
            <a:ext cx="9444964" cy="1298329"/>
          </a:xfrm>
          <a:prstGeom prst="rect">
            <a:avLst/>
          </a:prstGeom>
        </p:spPr>
        <p:txBody>
          <a:bodyPr/>
          <a:lstStyle>
            <a:lvl1pPr>
              <a:defRPr sz="4500" b="1">
                <a:latin typeface="Helvetica"/>
                <a:ea typeface="Helvetica"/>
                <a:cs typeface="Helvetica"/>
                <a:sym typeface="Helvetica"/>
              </a:defRPr>
            </a:lvl1pPr>
          </a:lstStyle>
          <a:p>
            <a:r>
              <a:t>Innovation Adoption</a:t>
            </a:r>
          </a:p>
        </p:txBody>
      </p:sp>
      <p:pic>
        <p:nvPicPr>
          <p:cNvPr id="312" name="pasted-image.png"/>
          <p:cNvPicPr>
            <a:picLocks noChangeAspect="1"/>
          </p:cNvPicPr>
          <p:nvPr/>
        </p:nvPicPr>
        <p:blipFill>
          <a:blip r:embed="rId2">
            <a:extLst/>
          </a:blip>
          <a:stretch>
            <a:fillRect/>
          </a:stretch>
        </p:blipFill>
        <p:spPr>
          <a:xfrm>
            <a:off x="2152650" y="3271037"/>
            <a:ext cx="8699500" cy="3086101"/>
          </a:xfrm>
          <a:prstGeom prst="rect">
            <a:avLst/>
          </a:prstGeom>
          <a:ln w="25400">
            <a:miter lim="400000"/>
          </a:ln>
          <a:effectLst>
            <a:outerShdw blurRad="254000" dist="127000" dir="5400000" rotWithShape="0">
              <a:srgbClr val="000000">
                <a:alpha val="70000"/>
              </a:srgbClr>
            </a:outerShdw>
          </a:effectLst>
        </p:spPr>
      </p:pic>
      <p:sp>
        <p:nvSpPr>
          <p:cNvPr id="313" name="Shape 313"/>
          <p:cNvSpPr/>
          <p:nvPr/>
        </p:nvSpPr>
        <p:spPr>
          <a:xfrm>
            <a:off x="1066977" y="6984775"/>
            <a:ext cx="10870846" cy="1193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t>In Brazil, the early majority of Deaf embrace literacy.</a:t>
            </a:r>
          </a:p>
          <a:p>
            <a:r>
              <a:t>Many can quickly write Sutton SignWriting by hand.</a:t>
            </a:r>
          </a:p>
        </p:txBody>
      </p:sp>
      <p:sp>
        <p:nvSpPr>
          <p:cNvPr id="314" name="Shape 314"/>
          <p:cNvSpPr/>
          <p:nvPr/>
        </p:nvSpPr>
        <p:spPr>
          <a:xfrm>
            <a:off x="1914144" y="8161066"/>
            <a:ext cx="9176513" cy="711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000" u="sng">
                <a:hlinkClick r:id="rId3"/>
              </a:defRPr>
            </a:lvl1pPr>
          </a:lstStyle>
          <a:p>
            <a:pPr>
              <a:defRPr u="none"/>
            </a:pPr>
            <a:r>
              <a:rPr u="sng">
                <a:hlinkClick r:id="rId3"/>
              </a:rPr>
              <a:t>https://www.facebook.com/librasescrita/</a:t>
            </a:r>
          </a:p>
        </p:txBody>
      </p:sp>
      <p:sp>
        <p:nvSpPr>
          <p:cNvPr id="315" name="Shape 315"/>
          <p:cNvSpPr/>
          <p:nvPr/>
        </p:nvSpPr>
        <p:spPr>
          <a:xfrm>
            <a:off x="4721671" y="8970350"/>
            <a:ext cx="3561458" cy="457201"/>
          </a:xfrm>
          <a:prstGeom prst="rect">
            <a:avLst/>
          </a:prstGeom>
          <a:ln w="25400">
            <a:solidFill>
              <a:srgbClr val="85888D"/>
            </a:solidFill>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2200"/>
            </a:lvl1pPr>
          </a:lstStyle>
          <a:p>
            <a:r>
              <a:t>32,523 Total Page Likes</a:t>
            </a:r>
          </a:p>
        </p:txBody>
      </p:sp>
      <p:sp>
        <p:nvSpPr>
          <p:cNvPr id="316" name="Shape 316"/>
          <p:cNvSpPr/>
          <p:nvPr/>
        </p:nvSpPr>
        <p:spPr>
          <a:xfrm>
            <a:off x="441642" y="1770000"/>
            <a:ext cx="12121516" cy="1016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3000"/>
            </a:pPr>
            <a:r>
              <a:t>The international SignWriting community is working towards </a:t>
            </a:r>
          </a:p>
          <a:p>
            <a:pPr>
              <a:defRPr sz="3000"/>
            </a:pPr>
            <a:r>
              <a:t>a future of written sign language for education and literature and more.</a:t>
            </a:r>
          </a:p>
        </p:txBody>
      </p:sp>
    </p:spTree>
  </p:cSld>
  <p:clrMapOvr>
    <a:masterClrMapping/>
  </p:clrMapOvr>
  <p:transition xmlns:p14="http://schemas.microsoft.com/office/powerpoint/2010/mai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 name="Shape 318"/>
          <p:cNvSpPr>
            <a:spLocks noGrp="1"/>
          </p:cNvSpPr>
          <p:nvPr>
            <p:ph type="title"/>
          </p:nvPr>
        </p:nvSpPr>
        <p:spPr>
          <a:xfrm>
            <a:off x="1425489" y="346782"/>
            <a:ext cx="9444965" cy="1298329"/>
          </a:xfrm>
          <a:prstGeom prst="rect">
            <a:avLst/>
          </a:prstGeom>
        </p:spPr>
        <p:txBody>
          <a:bodyPr/>
          <a:lstStyle>
            <a:lvl1pPr>
              <a:defRPr sz="4500" b="1">
                <a:latin typeface="Helvetica"/>
                <a:ea typeface="Helvetica"/>
                <a:cs typeface="Helvetica"/>
                <a:sym typeface="Helvetica"/>
              </a:defRPr>
            </a:lvl1pPr>
          </a:lstStyle>
          <a:p>
            <a:r>
              <a:t>Wikimedia</a:t>
            </a:r>
          </a:p>
        </p:txBody>
      </p:sp>
      <p:pic>
        <p:nvPicPr>
          <p:cNvPr id="319" name="Screen Shot 2014-07-23 at 9.55.43 PM.png"/>
          <p:cNvPicPr>
            <a:picLocks noChangeAspect="1"/>
          </p:cNvPicPr>
          <p:nvPr/>
        </p:nvPicPr>
        <p:blipFill>
          <a:blip r:embed="rId2">
            <a:extLst/>
          </a:blip>
          <a:stretch>
            <a:fillRect/>
          </a:stretch>
        </p:blipFill>
        <p:spPr>
          <a:xfrm>
            <a:off x="6644663" y="1580648"/>
            <a:ext cx="5727701" cy="5956301"/>
          </a:xfrm>
          <a:prstGeom prst="rect">
            <a:avLst/>
          </a:prstGeom>
          <a:ln w="12700">
            <a:miter lim="400000"/>
          </a:ln>
        </p:spPr>
      </p:pic>
      <p:sp>
        <p:nvSpPr>
          <p:cNvPr id="320" name="Shape 320"/>
          <p:cNvSpPr/>
          <p:nvPr/>
        </p:nvSpPr>
        <p:spPr>
          <a:xfrm>
            <a:off x="240411" y="3079470"/>
            <a:ext cx="6185853" cy="2286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r>
              <a:t>Wikimedia is a global movement whose mission is to bring free educational content to the world.</a:t>
            </a:r>
          </a:p>
        </p:txBody>
      </p:sp>
      <p:sp>
        <p:nvSpPr>
          <p:cNvPr id="321" name="Shape 321"/>
          <p:cNvSpPr/>
          <p:nvPr/>
        </p:nvSpPr>
        <p:spPr>
          <a:xfrm>
            <a:off x="123625" y="7874972"/>
            <a:ext cx="12757550" cy="1219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3700"/>
            </a:pPr>
            <a:r>
              <a:t>All of these projects can use sign language text encoded</a:t>
            </a:r>
          </a:p>
          <a:p>
            <a:pPr>
              <a:defRPr sz="3700"/>
            </a:pPr>
            <a:r>
              <a:t>in Formal SignWriting.  Several projects are underway.</a:t>
            </a:r>
          </a:p>
        </p:txBody>
      </p:sp>
    </p:spTree>
  </p:cSld>
  <p:clrMapOvr>
    <a:masterClrMapping/>
  </p:clrMapOvr>
  <p:transition xmlns:p14="http://schemas.microsoft.com/office/powerpoint/2010/mai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 name="Shape 323"/>
          <p:cNvSpPr>
            <a:spLocks noGrp="1"/>
          </p:cNvSpPr>
          <p:nvPr>
            <p:ph type="title"/>
          </p:nvPr>
        </p:nvSpPr>
        <p:spPr>
          <a:xfrm>
            <a:off x="1425489" y="459475"/>
            <a:ext cx="9444965" cy="1298329"/>
          </a:xfrm>
          <a:prstGeom prst="rect">
            <a:avLst/>
          </a:prstGeom>
        </p:spPr>
        <p:txBody>
          <a:bodyPr/>
          <a:lstStyle>
            <a:lvl1pPr>
              <a:defRPr sz="4500" b="1">
                <a:latin typeface="Helvetica"/>
                <a:ea typeface="Helvetica"/>
                <a:cs typeface="Helvetica"/>
                <a:sym typeface="Helvetica"/>
              </a:defRPr>
            </a:lvl1pPr>
          </a:lstStyle>
          <a:p>
            <a:r>
              <a:t>Realize</a:t>
            </a:r>
          </a:p>
        </p:txBody>
      </p:sp>
      <p:sp>
        <p:nvSpPr>
          <p:cNvPr id="324" name="Shape 324"/>
          <p:cNvSpPr/>
          <p:nvPr/>
        </p:nvSpPr>
        <p:spPr>
          <a:xfrm>
            <a:off x="726047" y="2434448"/>
            <a:ext cx="11552705" cy="5384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4300"/>
            </a:lvl1pPr>
          </a:lstStyle>
          <a:p>
            <a:r>
              <a:t>Sign languages are human languages.  Any topic that can be discussed in a spoken language can be discussed in a signed language.  It's important to realize the benefits of a person being able to access information in their primary language. It's exciting to realize that sign language wikipedia projects are now possible with Sutton SignWriting.</a:t>
            </a:r>
          </a:p>
        </p:txBody>
      </p:sp>
    </p:spTree>
  </p:cSld>
  <p:clrMapOvr>
    <a:masterClrMapping/>
  </p:clrMapOvr>
  <p:transition xmlns:p14="http://schemas.microsoft.com/office/powerpoint/2010/mai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Shape 169"/>
          <p:cNvSpPr>
            <a:spLocks noGrp="1"/>
          </p:cNvSpPr>
          <p:nvPr>
            <p:ph type="title"/>
          </p:nvPr>
        </p:nvSpPr>
        <p:spPr>
          <a:xfrm>
            <a:off x="276447" y="210537"/>
            <a:ext cx="12546418" cy="1826786"/>
          </a:xfrm>
          <a:prstGeom prst="rect">
            <a:avLst/>
          </a:prstGeom>
        </p:spPr>
        <p:txBody>
          <a:bodyPr/>
          <a:lstStyle/>
          <a:p>
            <a:pPr>
              <a:defRPr sz="1600"/>
            </a:pPr>
            <a:r>
              <a:rPr sz="5400"/>
              <a:t>The Big Umbrella of</a:t>
            </a:r>
            <a:br>
              <a:rPr sz="5400"/>
            </a:br>
            <a:r>
              <a:rPr sz="5400"/>
              <a:t>the Center for Sutton Movement Writing </a:t>
            </a:r>
          </a:p>
        </p:txBody>
      </p:sp>
      <p:pic>
        <p:nvPicPr>
          <p:cNvPr id="170" name="image3.png"/>
          <p:cNvPicPr>
            <a:picLocks noChangeAspect="1"/>
          </p:cNvPicPr>
          <p:nvPr/>
        </p:nvPicPr>
        <p:blipFill>
          <a:blip r:embed="rId2">
            <a:extLst/>
          </a:blip>
          <a:stretch>
            <a:fillRect/>
          </a:stretch>
        </p:blipFill>
        <p:spPr>
          <a:xfrm>
            <a:off x="438407" y="2613836"/>
            <a:ext cx="5153026" cy="5334001"/>
          </a:xfrm>
          <a:prstGeom prst="rect">
            <a:avLst/>
          </a:prstGeom>
          <a:ln w="12700">
            <a:miter lim="400000"/>
          </a:ln>
        </p:spPr>
      </p:pic>
      <p:sp>
        <p:nvSpPr>
          <p:cNvPr id="171" name="Shape 171"/>
          <p:cNvSpPr/>
          <p:nvPr/>
        </p:nvSpPr>
        <p:spPr>
          <a:xfrm>
            <a:off x="5911699" y="2560204"/>
            <a:ext cx="6315740" cy="1484771"/>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normAutofit/>
          </a:bodyPr>
          <a:lstStyle>
            <a:lvl1pPr>
              <a:defRPr sz="4200"/>
            </a:lvl1pPr>
          </a:lstStyle>
          <a:p>
            <a:pPr>
              <a:defRPr sz="1700"/>
            </a:pPr>
            <a:r>
              <a:rPr sz="4200"/>
              <a:t>All sign languages supported right now.</a:t>
            </a:r>
          </a:p>
        </p:txBody>
      </p:sp>
      <p:sp>
        <p:nvSpPr>
          <p:cNvPr id="172" name="Shape 172"/>
          <p:cNvSpPr/>
          <p:nvPr/>
        </p:nvSpPr>
        <p:spPr>
          <a:xfrm>
            <a:off x="6066461" y="5324721"/>
            <a:ext cx="6006216" cy="1484771"/>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normAutofit/>
          </a:bodyPr>
          <a:lstStyle>
            <a:lvl1pPr>
              <a:defRPr sz="4200"/>
            </a:lvl1pPr>
          </a:lstStyle>
          <a:p>
            <a:pPr>
              <a:defRPr sz="1700"/>
            </a:pPr>
            <a:r>
              <a:rPr sz="4200"/>
              <a:t>4+ years of stable and free standards.</a:t>
            </a:r>
          </a:p>
        </p:txBody>
      </p:sp>
      <p:sp>
        <p:nvSpPr>
          <p:cNvPr id="173" name="Shape 173"/>
          <p:cNvSpPr/>
          <p:nvPr/>
        </p:nvSpPr>
        <p:spPr>
          <a:xfrm>
            <a:off x="5911699" y="6924537"/>
            <a:ext cx="6315740" cy="1484771"/>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normAutofit/>
          </a:bodyPr>
          <a:lstStyle>
            <a:lvl1pPr>
              <a:defRPr sz="4200"/>
            </a:lvl1pPr>
          </a:lstStyle>
          <a:p>
            <a:pPr>
              <a:defRPr sz="1700"/>
            </a:pPr>
            <a:r>
              <a:rPr sz="4200"/>
              <a:t>Many implementations from separate groups.</a:t>
            </a:r>
          </a:p>
        </p:txBody>
      </p:sp>
      <p:sp>
        <p:nvSpPr>
          <p:cNvPr id="174" name="Shape 174"/>
          <p:cNvSpPr/>
          <p:nvPr/>
        </p:nvSpPr>
        <p:spPr>
          <a:xfrm>
            <a:off x="6083137" y="4567857"/>
            <a:ext cx="6315740" cy="617886"/>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normAutofit/>
          </a:bodyPr>
          <a:lstStyle>
            <a:lvl1pPr>
              <a:lnSpc>
                <a:spcPct val="80000"/>
              </a:lnSpc>
              <a:defRPr sz="3900"/>
            </a:lvl1pPr>
          </a:lstStyle>
          <a:p>
            <a:r>
              <a:t>Various hand writing styles.</a:t>
            </a:r>
          </a:p>
        </p:txBody>
      </p:sp>
      <p:sp>
        <p:nvSpPr>
          <p:cNvPr id="175" name="Shape 175"/>
          <p:cNvSpPr/>
          <p:nvPr/>
        </p:nvSpPr>
        <p:spPr>
          <a:xfrm>
            <a:off x="2050951" y="8757412"/>
            <a:ext cx="8902898" cy="617886"/>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normAutofit/>
          </a:bodyPr>
          <a:lstStyle>
            <a:lvl1pPr>
              <a:lnSpc>
                <a:spcPct val="80000"/>
              </a:lnSpc>
              <a:defRPr sz="3900" b="1">
                <a:latin typeface="Helvetica"/>
                <a:ea typeface="Helvetica"/>
                <a:cs typeface="Helvetica"/>
                <a:sym typeface="Helvetica"/>
              </a:defRPr>
            </a:lvl1pPr>
          </a:lstStyle>
          <a:p>
            <a:r>
              <a:t>Formal SignWriting (FSW) standard</a:t>
            </a:r>
          </a:p>
        </p:txBody>
      </p:sp>
    </p:spTree>
  </p:cSld>
  <p:clrMapOvr>
    <a:masterClrMapping/>
  </p:clrMapOvr>
  <p:transition xmlns:p14="http://schemas.microsoft.com/office/powerpoint/2010/mai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 name="Shape 326"/>
          <p:cNvSpPr>
            <a:spLocks noGrp="1"/>
          </p:cNvSpPr>
          <p:nvPr>
            <p:ph type="title"/>
          </p:nvPr>
        </p:nvSpPr>
        <p:spPr>
          <a:xfrm>
            <a:off x="1470566" y="143934"/>
            <a:ext cx="9444965" cy="1298329"/>
          </a:xfrm>
          <a:prstGeom prst="rect">
            <a:avLst/>
          </a:prstGeom>
        </p:spPr>
        <p:txBody>
          <a:bodyPr/>
          <a:lstStyle>
            <a:lvl1pPr>
              <a:defRPr sz="4500" b="1">
                <a:latin typeface="Helvetica"/>
                <a:ea typeface="Helvetica"/>
                <a:cs typeface="Helvetica"/>
                <a:sym typeface="Helvetica"/>
              </a:defRPr>
            </a:lvl1pPr>
          </a:lstStyle>
          <a:p>
            <a:r>
              <a:t>Wikimedia Labs</a:t>
            </a:r>
          </a:p>
        </p:txBody>
      </p:sp>
      <p:sp>
        <p:nvSpPr>
          <p:cNvPr id="327" name="Shape 327"/>
          <p:cNvSpPr/>
          <p:nvPr/>
        </p:nvSpPr>
        <p:spPr>
          <a:xfrm>
            <a:off x="351644" y="1634410"/>
            <a:ext cx="6920749" cy="2832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r>
              <a:t>Wikimedia Labs provides server virtualization for community projects.  SignWriting has an open-ended project involving several instances and websites.</a:t>
            </a:r>
          </a:p>
        </p:txBody>
      </p:sp>
      <p:pic>
        <p:nvPicPr>
          <p:cNvPr id="328" name="Screen Shot 2014-07-23 at 10.18.52 PM.png"/>
          <p:cNvPicPr>
            <a:picLocks noChangeAspect="1"/>
          </p:cNvPicPr>
          <p:nvPr/>
        </p:nvPicPr>
        <p:blipFill>
          <a:blip r:embed="rId2">
            <a:extLst/>
          </a:blip>
          <a:stretch>
            <a:fillRect/>
          </a:stretch>
        </p:blipFill>
        <p:spPr>
          <a:xfrm>
            <a:off x="8009146" y="1564560"/>
            <a:ext cx="3213101" cy="2971801"/>
          </a:xfrm>
          <a:prstGeom prst="rect">
            <a:avLst/>
          </a:prstGeom>
          <a:ln w="12700">
            <a:miter lim="400000"/>
          </a:ln>
        </p:spPr>
      </p:pic>
      <p:sp>
        <p:nvSpPr>
          <p:cNvPr id="329" name="Shape 329"/>
          <p:cNvSpPr/>
          <p:nvPr/>
        </p:nvSpPr>
        <p:spPr>
          <a:xfrm>
            <a:off x="574109" y="5106577"/>
            <a:ext cx="12079047" cy="622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400" u="sng">
                <a:hlinkClick r:id="rId3"/>
              </a:defRPr>
            </a:lvl1pPr>
          </a:lstStyle>
          <a:p>
            <a:pPr>
              <a:defRPr u="none"/>
            </a:pPr>
            <a:r>
              <a:rPr u="sng">
                <a:hlinkClick r:id="rId3"/>
              </a:rPr>
              <a:t>https://wikitech.wikimedia.org/wiki/Nova_Resource:Signwriting</a:t>
            </a:r>
          </a:p>
        </p:txBody>
      </p:sp>
      <p:pic>
        <p:nvPicPr>
          <p:cNvPr id="330" name="Screen Shot 2016-06-29 at 2.25.08 PM.png"/>
          <p:cNvPicPr>
            <a:picLocks noChangeAspect="1"/>
          </p:cNvPicPr>
          <p:nvPr/>
        </p:nvPicPr>
        <p:blipFill>
          <a:blip r:embed="rId4">
            <a:extLst/>
          </a:blip>
          <a:stretch>
            <a:fillRect/>
          </a:stretch>
        </p:blipFill>
        <p:spPr>
          <a:xfrm>
            <a:off x="871930" y="7017762"/>
            <a:ext cx="3987801" cy="1257301"/>
          </a:xfrm>
          <a:prstGeom prst="rect">
            <a:avLst/>
          </a:prstGeom>
          <a:ln w="12700">
            <a:miter lim="400000"/>
          </a:ln>
        </p:spPr>
      </p:pic>
      <p:pic>
        <p:nvPicPr>
          <p:cNvPr id="331" name="Screen Shot 2016-06-29 at 2.25.39 PM.png"/>
          <p:cNvPicPr>
            <a:picLocks noChangeAspect="1"/>
          </p:cNvPicPr>
          <p:nvPr/>
        </p:nvPicPr>
        <p:blipFill>
          <a:blip r:embed="rId5">
            <a:extLst/>
          </a:blip>
          <a:stretch>
            <a:fillRect/>
          </a:stretch>
        </p:blipFill>
        <p:spPr>
          <a:xfrm>
            <a:off x="7080228" y="6903462"/>
            <a:ext cx="4749801" cy="1485901"/>
          </a:xfrm>
          <a:prstGeom prst="rect">
            <a:avLst/>
          </a:prstGeom>
          <a:ln w="12700">
            <a:miter lim="400000"/>
          </a:ln>
        </p:spPr>
      </p:pic>
      <p:sp>
        <p:nvSpPr>
          <p:cNvPr id="332" name="Shape 332"/>
          <p:cNvSpPr/>
          <p:nvPr/>
        </p:nvSpPr>
        <p:spPr>
          <a:xfrm>
            <a:off x="7322426" y="8617324"/>
            <a:ext cx="4884802" cy="558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000" u="sng">
                <a:hlinkClick r:id="rId6"/>
              </a:defRPr>
            </a:lvl1pPr>
          </a:lstStyle>
          <a:p>
            <a:pPr>
              <a:defRPr u="none"/>
            </a:pPr>
            <a:r>
              <a:rPr u="sng">
                <a:hlinkClick r:id="rId6"/>
              </a:rPr>
              <a:t>http://swserver.wmflabs.org/</a:t>
            </a:r>
          </a:p>
        </p:txBody>
      </p:sp>
      <p:sp>
        <p:nvSpPr>
          <p:cNvPr id="333" name="Shape 333"/>
          <p:cNvSpPr/>
          <p:nvPr/>
        </p:nvSpPr>
        <p:spPr>
          <a:xfrm>
            <a:off x="797572" y="8617324"/>
            <a:ext cx="4136518" cy="558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000" u="sng">
                <a:hlinkClick r:id="rId7"/>
              </a:defRPr>
            </a:lvl1pPr>
          </a:lstStyle>
          <a:p>
            <a:pPr>
              <a:defRPr u="none"/>
            </a:pPr>
            <a:r>
              <a:rPr u="sng">
                <a:hlinkClick r:id="rId7"/>
              </a:rPr>
              <a:t>http://swis.wmflabs.org/</a:t>
            </a:r>
          </a:p>
        </p:txBody>
      </p:sp>
      <p:sp>
        <p:nvSpPr>
          <p:cNvPr id="334" name="Shape 334"/>
          <p:cNvSpPr/>
          <p:nvPr/>
        </p:nvSpPr>
        <p:spPr>
          <a:xfrm>
            <a:off x="486635" y="6316169"/>
            <a:ext cx="12253996" cy="1"/>
          </a:xfrm>
          <a:prstGeom prst="line">
            <a:avLst/>
          </a:prstGeom>
          <a:ln w="25400">
            <a:solidFill>
              <a:srgbClr val="000000"/>
            </a:solidFill>
            <a:miter lim="400000"/>
          </a:ln>
        </p:spPr>
        <p:txBody>
          <a:bodyPr lIns="50800" tIns="50800" rIns="50800" bIns="50800" anchor="ctr"/>
          <a:lstStyle/>
          <a:p>
            <a:pPr>
              <a:defRPr sz="2400"/>
            </a:pPr>
            <a:endParaRPr/>
          </a:p>
        </p:txBody>
      </p:sp>
      <p:sp>
        <p:nvSpPr>
          <p:cNvPr id="335" name="Shape 335"/>
          <p:cNvSpPr/>
          <p:nvPr/>
        </p:nvSpPr>
        <p:spPr>
          <a:xfrm flipV="1">
            <a:off x="6128258" y="6303470"/>
            <a:ext cx="1" cy="3288906"/>
          </a:xfrm>
          <a:prstGeom prst="line">
            <a:avLst/>
          </a:prstGeom>
          <a:ln w="25400">
            <a:solidFill>
              <a:srgbClr val="000000"/>
            </a:solidFill>
            <a:miter lim="400000"/>
          </a:ln>
        </p:spPr>
        <p:txBody>
          <a:bodyPr lIns="50800" tIns="50800" rIns="50800" bIns="50800" anchor="ctr"/>
          <a:lstStyle/>
          <a:p>
            <a:pPr>
              <a:defRPr sz="2400"/>
            </a:pPr>
            <a:endParaRPr/>
          </a:p>
        </p:txBody>
      </p:sp>
    </p:spTree>
  </p:cSld>
  <p:clrMapOvr>
    <a:masterClrMapping/>
  </p:clrMapOvr>
  <p:transition xmlns:p14="http://schemas.microsoft.com/office/powerpoint/2010/mai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 name="Shape 337"/>
          <p:cNvSpPr>
            <a:spLocks noGrp="1"/>
          </p:cNvSpPr>
          <p:nvPr>
            <p:ph type="title"/>
          </p:nvPr>
        </p:nvSpPr>
        <p:spPr>
          <a:xfrm>
            <a:off x="1425489" y="459475"/>
            <a:ext cx="9444965" cy="1298329"/>
          </a:xfrm>
          <a:prstGeom prst="rect">
            <a:avLst/>
          </a:prstGeom>
        </p:spPr>
        <p:txBody>
          <a:bodyPr/>
          <a:lstStyle>
            <a:lvl1pPr>
              <a:defRPr sz="4500" b="1">
                <a:latin typeface="Helvetica"/>
                <a:ea typeface="Helvetica"/>
                <a:cs typeface="Helvetica"/>
                <a:sym typeface="Helvetica"/>
              </a:defRPr>
            </a:lvl1pPr>
          </a:lstStyle>
          <a:p>
            <a:r>
              <a:t>Progress</a:t>
            </a:r>
          </a:p>
        </p:txBody>
      </p:sp>
      <p:sp>
        <p:nvSpPr>
          <p:cNvPr id="338" name="Shape 338"/>
          <p:cNvSpPr/>
          <p:nvPr/>
        </p:nvSpPr>
        <p:spPr>
          <a:xfrm>
            <a:off x="726047" y="1774048"/>
            <a:ext cx="11552705" cy="6705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4300"/>
            </a:lvl1pPr>
          </a:lstStyle>
          <a:p>
            <a:r>
              <a:t>For the past several years, we have been working on the technical infrastructure to make it possible to have a wikipedia in any sign language.  We've been using Translate Wiki to localize the user interface.  Most commonly, SignWriting is displayed vertically and for MediaWiki this requires a custom skin with the CSS vertical writing mode enabled. The technical details are complex, and we continue to make progress.</a:t>
            </a:r>
          </a:p>
        </p:txBody>
      </p:sp>
    </p:spTree>
  </p:cSld>
  <p:clrMapOvr>
    <a:masterClrMapping/>
  </p:clrMapOvr>
  <p:transition xmlns:p14="http://schemas.microsoft.com/office/powerpoint/2010/mai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 name="Shape 340"/>
          <p:cNvSpPr>
            <a:spLocks noGrp="1"/>
          </p:cNvSpPr>
          <p:nvPr>
            <p:ph type="title"/>
          </p:nvPr>
        </p:nvSpPr>
        <p:spPr>
          <a:xfrm>
            <a:off x="1425489" y="459475"/>
            <a:ext cx="9444965" cy="1298329"/>
          </a:xfrm>
          <a:prstGeom prst="rect">
            <a:avLst/>
          </a:prstGeom>
        </p:spPr>
        <p:txBody>
          <a:bodyPr/>
          <a:lstStyle>
            <a:lvl1pPr>
              <a:defRPr sz="4500" b="1">
                <a:latin typeface="Helvetica"/>
                <a:ea typeface="Helvetica"/>
                <a:cs typeface="Helvetica"/>
                <a:sym typeface="Helvetica"/>
              </a:defRPr>
            </a:lvl1pPr>
          </a:lstStyle>
          <a:p>
            <a:r>
              <a:t>SignWriting Gadget and Keyboard</a:t>
            </a:r>
          </a:p>
        </p:txBody>
      </p:sp>
      <p:sp>
        <p:nvSpPr>
          <p:cNvPr id="341" name="Shape 341"/>
          <p:cNvSpPr/>
          <p:nvPr/>
        </p:nvSpPr>
        <p:spPr>
          <a:xfrm>
            <a:off x="726047" y="2321160"/>
            <a:ext cx="11552705" cy="1193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r>
              <a:t>The SignWriting Gadget runs on Incubator and provides the ability to view and edit SignWriting within MediaWiki.</a:t>
            </a:r>
          </a:p>
        </p:txBody>
      </p:sp>
      <p:sp>
        <p:nvSpPr>
          <p:cNvPr id="342" name="Shape 342"/>
          <p:cNvSpPr/>
          <p:nvPr/>
        </p:nvSpPr>
        <p:spPr>
          <a:xfrm>
            <a:off x="641286" y="8789588"/>
            <a:ext cx="11722228" cy="558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000" u="sng">
                <a:hlinkClick r:id="rId2"/>
              </a:defRPr>
            </a:lvl1pPr>
          </a:lstStyle>
          <a:p>
            <a:pPr>
              <a:defRPr u="none"/>
            </a:pPr>
            <a:r>
              <a:rPr u="sng">
                <a:hlinkClick r:id="rId2"/>
              </a:rPr>
              <a:t>https://incubator.wikimedia.org/wiki/MediaWiki:Gadget-Signwriting.js</a:t>
            </a:r>
          </a:p>
        </p:txBody>
      </p:sp>
      <p:sp>
        <p:nvSpPr>
          <p:cNvPr id="343" name="Shape 343"/>
          <p:cNvSpPr/>
          <p:nvPr/>
        </p:nvSpPr>
        <p:spPr>
          <a:xfrm>
            <a:off x="237617" y="7843592"/>
            <a:ext cx="12529567"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u="sng">
                <a:hlinkClick r:id="rId3"/>
              </a:defRPr>
            </a:lvl1pPr>
          </a:lstStyle>
          <a:p>
            <a:pPr>
              <a:defRPr u="none"/>
            </a:pPr>
            <a:r>
              <a:rPr u="sng">
                <a:hlinkClick r:id="rId3"/>
              </a:rPr>
              <a:t>http://www.signwriting.org/symposium/presentation0041.html</a:t>
            </a:r>
          </a:p>
        </p:txBody>
      </p:sp>
      <p:pic>
        <p:nvPicPr>
          <p:cNvPr id="344" name="Screen Shot 2016-06-29 at 2.58.06 PM.png"/>
          <p:cNvPicPr>
            <a:picLocks noChangeAspect="1"/>
          </p:cNvPicPr>
          <p:nvPr/>
        </p:nvPicPr>
        <p:blipFill>
          <a:blip r:embed="rId4">
            <a:extLst/>
          </a:blip>
          <a:stretch>
            <a:fillRect/>
          </a:stretch>
        </p:blipFill>
        <p:spPr>
          <a:xfrm>
            <a:off x="1606550" y="4275926"/>
            <a:ext cx="9791700" cy="2806701"/>
          </a:xfrm>
          <a:prstGeom prst="rect">
            <a:avLst/>
          </a:prstGeom>
          <a:ln w="12700">
            <a:miter lim="400000"/>
          </a:ln>
        </p:spPr>
      </p:pic>
    </p:spTree>
  </p:cSld>
  <p:clrMapOvr>
    <a:masterClrMapping/>
  </p:clrMapOvr>
  <p:transition xmlns:p14="http://schemas.microsoft.com/office/powerpoint/2010/mai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 name="Shape 346"/>
          <p:cNvSpPr>
            <a:spLocks noGrp="1"/>
          </p:cNvSpPr>
          <p:nvPr>
            <p:ph type="title"/>
          </p:nvPr>
        </p:nvSpPr>
        <p:spPr>
          <a:xfrm>
            <a:off x="1425489" y="459475"/>
            <a:ext cx="9444965" cy="1298329"/>
          </a:xfrm>
          <a:prstGeom prst="rect">
            <a:avLst/>
          </a:prstGeom>
        </p:spPr>
        <p:txBody>
          <a:bodyPr/>
          <a:lstStyle>
            <a:lvl1pPr>
              <a:defRPr sz="4500" b="1">
                <a:latin typeface="Helvetica"/>
                <a:ea typeface="Helvetica"/>
                <a:cs typeface="Helvetica"/>
                <a:sym typeface="Helvetica"/>
              </a:defRPr>
            </a:lvl1pPr>
          </a:lstStyle>
          <a:p>
            <a:r>
              <a:t>Snowball</a:t>
            </a:r>
          </a:p>
        </p:txBody>
      </p:sp>
      <p:sp>
        <p:nvSpPr>
          <p:cNvPr id="347" name="Shape 347"/>
          <p:cNvSpPr/>
          <p:nvPr/>
        </p:nvSpPr>
        <p:spPr>
          <a:xfrm>
            <a:off x="726047" y="1799448"/>
            <a:ext cx="11552705" cy="6654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stStyle>
          <a:p>
            <a:r>
              <a:t>As we've seen with Wikipedia itself, there is a snowball effect with these types of projects.  More people getting involved, leads to more people getting involved.  One of the major factors holding back the widespread acceptance of SignWriting is having enough reading material available to make it worthwhile to learn SignWriting.  The sign language wikipedia projects are important for the growth of SignWriting and the positive effects of the sign language wikipedias will benefit all sign language users far beyond just the particular wikipedia projects themselves.</a:t>
            </a:r>
          </a:p>
        </p:txBody>
      </p:sp>
    </p:spTree>
  </p:cSld>
  <p:clrMapOvr>
    <a:masterClrMapping/>
  </p:clrMapOvr>
  <p:transition xmlns:p14="http://schemas.microsoft.com/office/powerpoint/2010/mai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 name="Shape 349"/>
          <p:cNvSpPr>
            <a:spLocks noGrp="1"/>
          </p:cNvSpPr>
          <p:nvPr>
            <p:ph type="title"/>
          </p:nvPr>
        </p:nvSpPr>
        <p:spPr>
          <a:xfrm>
            <a:off x="1425489" y="459475"/>
            <a:ext cx="9444965" cy="1298329"/>
          </a:xfrm>
          <a:prstGeom prst="rect">
            <a:avLst/>
          </a:prstGeom>
        </p:spPr>
        <p:txBody>
          <a:bodyPr/>
          <a:lstStyle>
            <a:lvl1pPr>
              <a:defRPr sz="4500" b="1">
                <a:latin typeface="Helvetica"/>
                <a:ea typeface="Helvetica"/>
                <a:cs typeface="Helvetica"/>
                <a:sym typeface="Helvetica"/>
              </a:defRPr>
            </a:lvl1pPr>
          </a:lstStyle>
          <a:p>
            <a:r>
              <a:t>Wikimedia Incubator</a:t>
            </a:r>
          </a:p>
        </p:txBody>
      </p:sp>
      <p:sp>
        <p:nvSpPr>
          <p:cNvPr id="350" name="Shape 350"/>
          <p:cNvSpPr/>
          <p:nvPr/>
        </p:nvSpPr>
        <p:spPr>
          <a:xfrm>
            <a:off x="726047" y="2321160"/>
            <a:ext cx="11552705" cy="1193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r>
              <a:t>Wikimedia Incubator provides a platform for new language projects to grow and develop a community.</a:t>
            </a:r>
          </a:p>
        </p:txBody>
      </p:sp>
      <p:sp>
        <p:nvSpPr>
          <p:cNvPr id="351" name="Shape 351"/>
          <p:cNvSpPr/>
          <p:nvPr/>
        </p:nvSpPr>
        <p:spPr>
          <a:xfrm>
            <a:off x="1787667" y="7947284"/>
            <a:ext cx="8938719"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u="sng">
                <a:hlinkClick r:id="rId2"/>
              </a:defRPr>
            </a:lvl1pPr>
          </a:lstStyle>
          <a:p>
            <a:pPr>
              <a:defRPr u="none"/>
            </a:pPr>
            <a:r>
              <a:rPr u="sng">
                <a:hlinkClick r:id="rId2"/>
              </a:rPr>
              <a:t>https://incubator.wikimedia.org/wiki/Wp/ase</a:t>
            </a:r>
          </a:p>
        </p:txBody>
      </p:sp>
      <p:pic>
        <p:nvPicPr>
          <p:cNvPr id="352" name="Screen Shot 2016-06-29 at 2.22.02 PM.png"/>
          <p:cNvPicPr>
            <a:picLocks noChangeAspect="1"/>
          </p:cNvPicPr>
          <p:nvPr/>
        </p:nvPicPr>
        <p:blipFill>
          <a:blip r:embed="rId3">
            <a:extLst/>
          </a:blip>
          <a:stretch>
            <a:fillRect/>
          </a:stretch>
        </p:blipFill>
        <p:spPr>
          <a:xfrm>
            <a:off x="1812026" y="4518899"/>
            <a:ext cx="8890001" cy="3060701"/>
          </a:xfrm>
          <a:prstGeom prst="rect">
            <a:avLst/>
          </a:prstGeom>
          <a:ln w="12700">
            <a:miter lim="400000"/>
          </a:ln>
        </p:spPr>
      </p:pic>
    </p:spTree>
  </p:cSld>
  <p:clrMapOvr>
    <a:masterClrMapping/>
  </p:clrMapOvr>
  <p:transition xmlns:p14="http://schemas.microsoft.com/office/powerpoint/2010/mai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 name="Shape 354"/>
          <p:cNvSpPr>
            <a:spLocks noGrp="1"/>
          </p:cNvSpPr>
          <p:nvPr>
            <p:ph type="title"/>
          </p:nvPr>
        </p:nvSpPr>
        <p:spPr>
          <a:xfrm>
            <a:off x="1425489" y="459475"/>
            <a:ext cx="9444965" cy="1298329"/>
          </a:xfrm>
          <a:prstGeom prst="rect">
            <a:avLst/>
          </a:prstGeom>
        </p:spPr>
        <p:txBody>
          <a:bodyPr/>
          <a:lstStyle>
            <a:lvl1pPr>
              <a:defRPr sz="4500" b="1">
                <a:latin typeface="Helvetica"/>
                <a:ea typeface="Helvetica"/>
                <a:cs typeface="Helvetica"/>
                <a:sym typeface="Helvetica"/>
              </a:defRPr>
            </a:lvl1pPr>
          </a:lstStyle>
          <a:p>
            <a:r>
              <a:t>Spread the word</a:t>
            </a:r>
          </a:p>
        </p:txBody>
      </p:sp>
      <p:sp>
        <p:nvSpPr>
          <p:cNvPr id="355" name="Shape 355"/>
          <p:cNvSpPr/>
          <p:nvPr/>
        </p:nvSpPr>
        <p:spPr>
          <a:xfrm>
            <a:off x="454985" y="2478554"/>
            <a:ext cx="12094831" cy="4470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stStyle>
          <a:p>
            <a:r>
              <a:t>Sign language wikipedia projects are now possible with Sutton SignWriting.  We encourage sign language users to get involved by learning Sutton SignWriting and the MediaWiki software.  We encourage technical MediaWiki users of all levels to get involved and help us improve and streamline the technical details.  We encourage everyone to imagine a world in which every sign language user can freely share in the sum of all knowledge.  </a:t>
            </a:r>
          </a:p>
        </p:txBody>
      </p:sp>
    </p:spTree>
  </p:cSld>
  <p:clrMapOvr>
    <a:masterClrMapping/>
  </p:clrMapOvr>
  <p:transition xmlns:p14="http://schemas.microsoft.com/office/powerpoint/2010/mai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 name="Shape 357"/>
          <p:cNvSpPr>
            <a:spLocks noGrp="1"/>
          </p:cNvSpPr>
          <p:nvPr>
            <p:ph type="title"/>
          </p:nvPr>
        </p:nvSpPr>
        <p:spPr>
          <a:xfrm>
            <a:off x="1779918" y="214101"/>
            <a:ext cx="9444964" cy="1298329"/>
          </a:xfrm>
          <a:prstGeom prst="rect">
            <a:avLst/>
          </a:prstGeom>
        </p:spPr>
        <p:txBody>
          <a:bodyPr/>
          <a:lstStyle>
            <a:lvl1pPr>
              <a:defRPr sz="4500" b="1">
                <a:latin typeface="Helvetica"/>
                <a:ea typeface="Helvetica"/>
                <a:cs typeface="Helvetica"/>
                <a:sym typeface="Helvetica"/>
              </a:defRPr>
            </a:lvl1pPr>
          </a:lstStyle>
          <a:p>
            <a:r>
              <a:t>Real World Impact</a:t>
            </a:r>
          </a:p>
        </p:txBody>
      </p:sp>
      <p:sp>
        <p:nvSpPr>
          <p:cNvPr id="358" name="Shape 358"/>
          <p:cNvSpPr/>
          <p:nvPr/>
        </p:nvSpPr>
        <p:spPr>
          <a:xfrm>
            <a:off x="237616" y="8241169"/>
            <a:ext cx="12529567"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u="sng">
                <a:solidFill>
                  <a:srgbClr val="0000FF"/>
                </a:solidFill>
                <a:uFill>
                  <a:solidFill>
                    <a:srgbClr val="0000FF"/>
                  </a:solidFill>
                </a:uFill>
                <a:hlinkClick r:id="rId2"/>
              </a:defRPr>
            </a:lvl1pPr>
          </a:lstStyle>
          <a:p>
            <a:pPr>
              <a:defRPr sz="1800" u="none">
                <a:solidFill>
                  <a:srgbClr val="000000"/>
                </a:solidFill>
                <a:uFillTx/>
              </a:defRPr>
            </a:pPr>
            <a:r>
              <a:rPr sz="3600" u="sng">
                <a:solidFill>
                  <a:srgbClr val="0000FF"/>
                </a:solidFill>
                <a:uFill>
                  <a:solidFill>
                    <a:srgbClr val="0000FF"/>
                  </a:solidFill>
                </a:uFill>
                <a:hlinkClick r:id="rId2"/>
              </a:rPr>
              <a:t>http://www.signwriting.org/symposium/presentation0064.html</a:t>
            </a:r>
          </a:p>
        </p:txBody>
      </p:sp>
      <p:sp>
        <p:nvSpPr>
          <p:cNvPr id="359" name="Shape 359"/>
          <p:cNvSpPr/>
          <p:nvPr/>
        </p:nvSpPr>
        <p:spPr>
          <a:xfrm>
            <a:off x="140233" y="1466369"/>
            <a:ext cx="12724334"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t>Moving forward with sign language projects under Wikimedia.</a:t>
            </a:r>
          </a:p>
        </p:txBody>
      </p:sp>
      <p:sp>
        <p:nvSpPr>
          <p:cNvPr id="360" name="Shape 360"/>
          <p:cNvSpPr/>
          <p:nvPr/>
        </p:nvSpPr>
        <p:spPr>
          <a:xfrm>
            <a:off x="795221" y="6465790"/>
            <a:ext cx="11414359" cy="1"/>
          </a:xfrm>
          <a:prstGeom prst="line">
            <a:avLst/>
          </a:prstGeom>
          <a:ln w="25400">
            <a:solidFill>
              <a:srgbClr val="000000"/>
            </a:solidFill>
            <a:miter lim="400000"/>
          </a:ln>
        </p:spPr>
        <p:txBody>
          <a:bodyPr lIns="50800" tIns="50800" rIns="50800" bIns="50800" anchor="ctr"/>
          <a:lstStyle/>
          <a:p>
            <a:pPr>
              <a:defRPr sz="2400"/>
            </a:pPr>
            <a:endParaRPr/>
          </a:p>
        </p:txBody>
      </p:sp>
      <p:sp>
        <p:nvSpPr>
          <p:cNvPr id="361" name="Shape 361"/>
          <p:cNvSpPr/>
          <p:nvPr/>
        </p:nvSpPr>
        <p:spPr>
          <a:xfrm>
            <a:off x="785888" y="6971111"/>
            <a:ext cx="11414360" cy="1193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r>
              <a:t>SignWriting Encyclopedia Projects: Wikipedias in</a:t>
            </a:r>
          </a:p>
          <a:p>
            <a:r>
              <a:t>American Sign Language and Tunisian Sign Language</a:t>
            </a:r>
          </a:p>
        </p:txBody>
      </p:sp>
      <p:sp>
        <p:nvSpPr>
          <p:cNvPr id="362" name="Shape 362"/>
          <p:cNvSpPr/>
          <p:nvPr/>
        </p:nvSpPr>
        <p:spPr>
          <a:xfrm>
            <a:off x="6974190" y="2842554"/>
            <a:ext cx="5679340"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t>October 2016 in San Diego</a:t>
            </a:r>
          </a:p>
        </p:txBody>
      </p:sp>
      <p:sp>
        <p:nvSpPr>
          <p:cNvPr id="363" name="Shape 363"/>
          <p:cNvSpPr/>
          <p:nvPr/>
        </p:nvSpPr>
        <p:spPr>
          <a:xfrm>
            <a:off x="511167" y="2842554"/>
            <a:ext cx="4374490"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t>WikiConference USA</a:t>
            </a:r>
          </a:p>
        </p:txBody>
      </p:sp>
      <p:sp>
        <p:nvSpPr>
          <p:cNvPr id="364" name="Shape 364"/>
          <p:cNvSpPr/>
          <p:nvPr/>
        </p:nvSpPr>
        <p:spPr>
          <a:xfrm>
            <a:off x="847313" y="3917920"/>
            <a:ext cx="10877703"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u="sng">
                <a:solidFill>
                  <a:srgbClr val="0000FF"/>
                </a:solidFill>
                <a:uFill>
                  <a:solidFill>
                    <a:srgbClr val="0000FF"/>
                  </a:solidFill>
                </a:uFill>
                <a:hlinkClick r:id="rId3"/>
              </a:defRPr>
            </a:lvl1pPr>
          </a:lstStyle>
          <a:p>
            <a:pPr>
              <a:defRPr sz="1800" u="none">
                <a:solidFill>
                  <a:srgbClr val="000000"/>
                </a:solidFill>
                <a:uFillTx/>
              </a:defRPr>
            </a:pPr>
            <a:r>
              <a:rPr sz="3600" u="sng">
                <a:solidFill>
                  <a:srgbClr val="0000FF"/>
                </a:solidFill>
                <a:uFill>
                  <a:solidFill>
                    <a:srgbClr val="0000FF"/>
                  </a:solidFill>
                </a:uFill>
                <a:hlinkClick r:id="rId3"/>
              </a:rPr>
              <a:t>https://meta.wikimedia.org/wiki/WikiConference_USA</a:t>
            </a:r>
          </a:p>
        </p:txBody>
      </p:sp>
      <p:sp>
        <p:nvSpPr>
          <p:cNvPr id="365" name="Shape 365"/>
          <p:cNvSpPr/>
          <p:nvPr/>
        </p:nvSpPr>
        <p:spPr>
          <a:xfrm>
            <a:off x="1152300" y="4912455"/>
            <a:ext cx="4102457" cy="1193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t>Formal SignWriting</a:t>
            </a:r>
          </a:p>
          <a:p>
            <a:r>
              <a:t>Adoption</a:t>
            </a:r>
          </a:p>
        </p:txBody>
      </p:sp>
      <p:sp>
        <p:nvSpPr>
          <p:cNvPr id="366" name="Shape 366"/>
          <p:cNvSpPr/>
          <p:nvPr/>
        </p:nvSpPr>
        <p:spPr>
          <a:xfrm>
            <a:off x="8219603" y="4912455"/>
            <a:ext cx="3188514" cy="1193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t>Unicode</a:t>
            </a:r>
          </a:p>
          <a:p>
            <a:r>
              <a:t>Considerations</a:t>
            </a:r>
          </a:p>
        </p:txBody>
      </p:sp>
    </p:spTree>
  </p:cSld>
  <p:clrMapOvr>
    <a:masterClrMapping/>
  </p:clrMapOvr>
  <p:transition xmlns:p14="http://schemas.microsoft.com/office/powerpoint/2010/mai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Shape 368"/>
          <p:cNvSpPr>
            <a:spLocks noGrp="1"/>
          </p:cNvSpPr>
          <p:nvPr>
            <p:ph type="subTitle" sz="quarter" idx="1"/>
          </p:nvPr>
        </p:nvSpPr>
        <p:spPr>
          <a:xfrm>
            <a:off x="673513" y="3312301"/>
            <a:ext cx="6620141" cy="647701"/>
          </a:xfrm>
          <a:prstGeom prst="rect">
            <a:avLst/>
          </a:prstGeom>
        </p:spPr>
        <p:txBody>
          <a:bodyPr/>
          <a:lstStyle>
            <a:lvl1pPr algn="l">
              <a:defRPr b="1">
                <a:latin typeface="Helvetica"/>
                <a:ea typeface="Helvetica"/>
                <a:cs typeface="Helvetica"/>
                <a:sym typeface="Helvetica"/>
              </a:defRPr>
            </a:lvl1pPr>
          </a:lstStyle>
          <a:p>
            <a:r>
              <a:t>by Stephen E Slevinski Jr</a:t>
            </a:r>
          </a:p>
        </p:txBody>
      </p:sp>
      <p:sp>
        <p:nvSpPr>
          <p:cNvPr id="369" name="Shape 369"/>
          <p:cNvSpPr/>
          <p:nvPr/>
        </p:nvSpPr>
        <p:spPr>
          <a:xfrm>
            <a:off x="648852" y="8594658"/>
            <a:ext cx="5678425" cy="711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l">
              <a:defRPr sz="4000" u="sng">
                <a:hlinkClick r:id="rId2"/>
              </a:defRPr>
            </a:lvl1pPr>
          </a:lstStyle>
          <a:p>
            <a:pPr>
              <a:defRPr u="none"/>
            </a:pPr>
            <a:r>
              <a:rPr u="sng">
                <a:hlinkClick r:id="rId2"/>
              </a:rPr>
              <a:t>http://signpuddle.com</a:t>
            </a:r>
          </a:p>
        </p:txBody>
      </p:sp>
      <p:sp>
        <p:nvSpPr>
          <p:cNvPr id="370" name="Shape 370"/>
          <p:cNvSpPr/>
          <p:nvPr/>
        </p:nvSpPr>
        <p:spPr>
          <a:xfrm>
            <a:off x="701990" y="3834299"/>
            <a:ext cx="3666809" cy="482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500" u="sng">
                <a:hlinkClick r:id="rId3"/>
              </a:defRPr>
            </a:lvl1pPr>
          </a:lstStyle>
          <a:p>
            <a:pPr>
              <a:defRPr u="none"/>
            </a:pPr>
            <a:r>
              <a:rPr u="sng">
                <a:hlinkClick r:id="rId3"/>
              </a:rPr>
              <a:t>slevinski@signwriting.org</a:t>
            </a:r>
          </a:p>
        </p:txBody>
      </p:sp>
      <p:pic>
        <p:nvPicPr>
          <p:cNvPr id="371" name="Picture 370"/>
          <p:cNvPicPr>
            <a:picLocks/>
          </p:cNvPicPr>
          <p:nvPr/>
        </p:nvPicPr>
        <p:blipFill>
          <a:blip r:embed="rId4">
            <a:extLst/>
          </a:blip>
          <a:stretch>
            <a:fillRect/>
          </a:stretch>
        </p:blipFill>
        <p:spPr>
          <a:xfrm>
            <a:off x="6406163" y="4739959"/>
            <a:ext cx="6262093" cy="2489201"/>
          </a:xfrm>
          <a:prstGeom prst="rect">
            <a:avLst/>
          </a:prstGeom>
          <a:effectLst>
            <a:outerShdw blurRad="38100" dist="25400" dir="5400000" rotWithShape="0">
              <a:srgbClr val="000000">
                <a:alpha val="50000"/>
              </a:srgbClr>
            </a:outerShdw>
          </a:effectLst>
        </p:spPr>
      </p:pic>
      <p:pic>
        <p:nvPicPr>
          <p:cNvPr id="372" name="pasted-image.png"/>
          <p:cNvPicPr>
            <a:picLocks noChangeAspect="1"/>
          </p:cNvPicPr>
          <p:nvPr/>
        </p:nvPicPr>
        <p:blipFill>
          <a:blip r:embed="rId5">
            <a:extLst/>
          </a:blip>
          <a:stretch>
            <a:fillRect/>
          </a:stretch>
        </p:blipFill>
        <p:spPr>
          <a:xfrm>
            <a:off x="879789" y="4520613"/>
            <a:ext cx="3311211" cy="3311211"/>
          </a:xfrm>
          <a:prstGeom prst="rect">
            <a:avLst/>
          </a:prstGeom>
          <a:ln w="12700">
            <a:miter lim="400000"/>
          </a:ln>
        </p:spPr>
      </p:pic>
      <p:pic>
        <p:nvPicPr>
          <p:cNvPr id="373" name="pasted-image.png"/>
          <p:cNvPicPr>
            <a:picLocks noChangeAspect="1"/>
          </p:cNvPicPr>
          <p:nvPr/>
        </p:nvPicPr>
        <p:blipFill>
          <a:blip r:embed="rId6">
            <a:extLst/>
          </a:blip>
          <a:stretch>
            <a:fillRect/>
          </a:stretch>
        </p:blipFill>
        <p:spPr>
          <a:xfrm>
            <a:off x="8664109" y="330240"/>
            <a:ext cx="3474114" cy="3474114"/>
          </a:xfrm>
          <a:prstGeom prst="rect">
            <a:avLst/>
          </a:prstGeom>
          <a:ln w="12700">
            <a:miter lim="400000"/>
          </a:ln>
        </p:spPr>
      </p:pic>
      <p:pic>
        <p:nvPicPr>
          <p:cNvPr id="374" name="pasted-image.png"/>
          <p:cNvPicPr>
            <a:picLocks noChangeAspect="1"/>
          </p:cNvPicPr>
          <p:nvPr/>
        </p:nvPicPr>
        <p:blipFill>
          <a:blip r:embed="rId7">
            <a:extLst/>
          </a:blip>
          <a:stretch>
            <a:fillRect/>
          </a:stretch>
        </p:blipFill>
        <p:spPr>
          <a:xfrm>
            <a:off x="4288594" y="5066401"/>
            <a:ext cx="1498601" cy="2133601"/>
          </a:xfrm>
          <a:prstGeom prst="rect">
            <a:avLst/>
          </a:prstGeom>
          <a:ln w="12700">
            <a:miter lim="400000"/>
          </a:ln>
        </p:spPr>
      </p:pic>
      <p:sp>
        <p:nvSpPr>
          <p:cNvPr id="375" name="Shape 375"/>
          <p:cNvSpPr/>
          <p:nvPr/>
        </p:nvSpPr>
        <p:spPr>
          <a:xfrm>
            <a:off x="523875" y="8009116"/>
            <a:ext cx="11957051" cy="482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a:defRPr sz="2500"/>
            </a:lvl1pPr>
          </a:lstStyle>
          <a:p>
            <a:r>
              <a:t>AS20310S26b02S33100M521x547S33100482x483S20310506x500S26b02503x520</a:t>
            </a:r>
          </a:p>
        </p:txBody>
      </p:sp>
      <p:sp>
        <p:nvSpPr>
          <p:cNvPr id="376" name="Shape 376"/>
          <p:cNvSpPr/>
          <p:nvPr/>
        </p:nvSpPr>
        <p:spPr>
          <a:xfrm>
            <a:off x="6415283" y="8594658"/>
            <a:ext cx="5678425" cy="711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l">
              <a:defRPr sz="4000" u="sng">
                <a:hlinkClick r:id="rId8"/>
              </a:defRPr>
            </a:lvl1pPr>
          </a:lstStyle>
          <a:p>
            <a:pPr>
              <a:defRPr u="none"/>
            </a:pPr>
            <a:r>
              <a:rPr u="sng">
                <a:hlinkClick r:id="rId8"/>
              </a:rPr>
              <a:t>http://slevinski.github.io/</a:t>
            </a:r>
          </a:p>
        </p:txBody>
      </p:sp>
      <p:sp>
        <p:nvSpPr>
          <p:cNvPr id="377" name="Shape 377"/>
          <p:cNvSpPr/>
          <p:nvPr/>
        </p:nvSpPr>
        <p:spPr>
          <a:xfrm>
            <a:off x="414105" y="412660"/>
            <a:ext cx="7903771" cy="267213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normAutofit/>
          </a:bodyPr>
          <a:lstStyle/>
          <a:p>
            <a:pPr>
              <a:defRPr sz="5000"/>
            </a:pPr>
            <a:r>
              <a:t>Moving Forward with</a:t>
            </a:r>
          </a:p>
          <a:p>
            <a:pPr>
              <a:defRPr sz="5000"/>
            </a:pPr>
            <a:r>
              <a:t>Sign Language Projects in</a:t>
            </a:r>
          </a:p>
          <a:p>
            <a:pPr>
              <a:defRPr sz="5000"/>
            </a:pPr>
            <a:r>
              <a:t>Formal SignWriting (FSW)</a:t>
            </a:r>
          </a:p>
        </p:txBody>
      </p:sp>
    </p:spTree>
  </p:cSld>
  <p:clrMapOvr>
    <a:masterClrMapping/>
  </p:clrMapOvr>
  <p:transition xmlns:p14="http://schemas.microsoft.com/office/powerpoint/2010/mai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 name="Shape 379"/>
          <p:cNvSpPr>
            <a:spLocks noGrp="1"/>
          </p:cNvSpPr>
          <p:nvPr>
            <p:ph type="title"/>
          </p:nvPr>
        </p:nvSpPr>
        <p:spPr>
          <a:xfrm>
            <a:off x="952500" y="584102"/>
            <a:ext cx="11099800" cy="1279823"/>
          </a:xfrm>
          <a:prstGeom prst="rect">
            <a:avLst/>
          </a:prstGeom>
        </p:spPr>
        <p:txBody>
          <a:bodyPr/>
          <a:lstStyle>
            <a:lvl1pPr defTabSz="560831">
              <a:defRPr sz="7679"/>
            </a:lvl1pPr>
          </a:lstStyle>
          <a:p>
            <a:r>
              <a:t>The standards process</a:t>
            </a:r>
          </a:p>
        </p:txBody>
      </p:sp>
      <p:sp>
        <p:nvSpPr>
          <p:cNvPr id="380" name="Shape 380"/>
          <p:cNvSpPr/>
          <p:nvPr/>
        </p:nvSpPr>
        <p:spPr>
          <a:xfrm flipV="1">
            <a:off x="3852333" y="3233503"/>
            <a:ext cx="1270001" cy="1270001"/>
          </a:xfrm>
          <a:prstGeom prst="line">
            <a:avLst/>
          </a:prstGeom>
          <a:ln w="127000">
            <a:solidFill>
              <a:srgbClr val="000000"/>
            </a:solidFill>
            <a:miter lim="400000"/>
            <a:tailEnd type="triangle"/>
          </a:ln>
        </p:spPr>
        <p:txBody>
          <a:bodyPr lIns="50800" tIns="50800" rIns="50800" bIns="50800" anchor="ctr"/>
          <a:lstStyle/>
          <a:p>
            <a:pPr>
              <a:defRPr>
                <a:solidFill>
                  <a:srgbClr val="FFFFFF"/>
                </a:solidFill>
                <a:effectLst>
                  <a:outerShdw blurRad="38100" dist="64529" dir="2700000" rotWithShape="0">
                    <a:srgbClr val="000000">
                      <a:alpha val="48275"/>
                    </a:srgbClr>
                  </a:outerShdw>
                </a:effectLst>
                <a:latin typeface="Helvetica Neue Light"/>
                <a:ea typeface="Helvetica Neue Light"/>
                <a:cs typeface="Helvetica Neue Light"/>
                <a:sym typeface="Helvetica Neue Light"/>
              </a:defRPr>
            </a:pPr>
            <a:endParaRPr/>
          </a:p>
        </p:txBody>
      </p:sp>
      <p:sp>
        <p:nvSpPr>
          <p:cNvPr id="381" name="Shape 381"/>
          <p:cNvSpPr/>
          <p:nvPr/>
        </p:nvSpPr>
        <p:spPr>
          <a:xfrm flipH="1" flipV="1">
            <a:off x="7653866" y="3233503"/>
            <a:ext cx="1270001" cy="1270001"/>
          </a:xfrm>
          <a:prstGeom prst="line">
            <a:avLst/>
          </a:prstGeom>
          <a:ln w="127000">
            <a:solidFill>
              <a:srgbClr val="000000"/>
            </a:solidFill>
            <a:miter lim="400000"/>
            <a:tailEnd type="triangle"/>
          </a:ln>
        </p:spPr>
        <p:txBody>
          <a:bodyPr lIns="50800" tIns="50800" rIns="50800" bIns="50800" anchor="ctr"/>
          <a:lstStyle/>
          <a:p>
            <a:pPr>
              <a:defRPr>
                <a:solidFill>
                  <a:srgbClr val="FFFFFF"/>
                </a:solidFill>
                <a:effectLst>
                  <a:outerShdw blurRad="38100" dist="64529" dir="2700000" rotWithShape="0">
                    <a:srgbClr val="000000">
                      <a:alpha val="48275"/>
                    </a:srgbClr>
                  </a:outerShdw>
                </a:effectLst>
                <a:latin typeface="Helvetica Neue Light"/>
                <a:ea typeface="Helvetica Neue Light"/>
                <a:cs typeface="Helvetica Neue Light"/>
                <a:sym typeface="Helvetica Neue Light"/>
              </a:defRPr>
            </a:pPr>
            <a:endParaRPr/>
          </a:p>
        </p:txBody>
      </p:sp>
      <p:sp>
        <p:nvSpPr>
          <p:cNvPr id="382" name="Shape 382"/>
          <p:cNvSpPr/>
          <p:nvPr/>
        </p:nvSpPr>
        <p:spPr>
          <a:xfrm>
            <a:off x="5433069" y="5528998"/>
            <a:ext cx="2093758" cy="1"/>
          </a:xfrm>
          <a:prstGeom prst="line">
            <a:avLst/>
          </a:prstGeom>
          <a:ln w="127000">
            <a:solidFill>
              <a:srgbClr val="000000"/>
            </a:solidFill>
            <a:miter lim="400000"/>
            <a:tailEnd type="triangle"/>
          </a:ln>
        </p:spPr>
        <p:txBody>
          <a:bodyPr lIns="50800" tIns="50800" rIns="50800" bIns="50800" anchor="ctr"/>
          <a:lstStyle/>
          <a:p>
            <a:pPr>
              <a:defRPr>
                <a:solidFill>
                  <a:srgbClr val="FFFFFF"/>
                </a:solidFill>
                <a:effectLst>
                  <a:outerShdw blurRad="38100" dist="64529" dir="2700000" rotWithShape="0">
                    <a:srgbClr val="000000">
                      <a:alpha val="48275"/>
                    </a:srgbClr>
                  </a:outerShdw>
                </a:effectLst>
                <a:latin typeface="Helvetica Neue Light"/>
                <a:ea typeface="Helvetica Neue Light"/>
                <a:cs typeface="Helvetica Neue Light"/>
                <a:sym typeface="Helvetica Neue Light"/>
              </a:defRPr>
            </a:pPr>
            <a:endParaRPr/>
          </a:p>
        </p:txBody>
      </p:sp>
      <p:sp>
        <p:nvSpPr>
          <p:cNvPr id="383" name="Shape 383"/>
          <p:cNvSpPr/>
          <p:nvPr/>
        </p:nvSpPr>
        <p:spPr>
          <a:xfrm flipH="1">
            <a:off x="3530028" y="3653505"/>
            <a:ext cx="1180198" cy="1180199"/>
          </a:xfrm>
          <a:prstGeom prst="line">
            <a:avLst/>
          </a:prstGeom>
          <a:ln w="127000">
            <a:solidFill>
              <a:srgbClr val="000000"/>
            </a:solidFill>
            <a:miter lim="400000"/>
            <a:tailEnd type="triangle"/>
          </a:ln>
        </p:spPr>
        <p:txBody>
          <a:bodyPr lIns="50800" tIns="50800" rIns="50800" bIns="50800" anchor="ctr"/>
          <a:lstStyle/>
          <a:p>
            <a:pPr>
              <a:defRPr>
                <a:solidFill>
                  <a:srgbClr val="FFFFFF"/>
                </a:solidFill>
                <a:effectLst>
                  <a:outerShdw blurRad="38100" dist="64529" dir="2700000" rotWithShape="0">
                    <a:srgbClr val="000000">
                      <a:alpha val="48275"/>
                    </a:srgbClr>
                  </a:outerShdw>
                </a:effectLst>
                <a:latin typeface="Helvetica Neue Light"/>
                <a:ea typeface="Helvetica Neue Light"/>
                <a:cs typeface="Helvetica Neue Light"/>
                <a:sym typeface="Helvetica Neue Light"/>
              </a:defRPr>
            </a:pPr>
            <a:endParaRPr/>
          </a:p>
        </p:txBody>
      </p:sp>
      <p:sp>
        <p:nvSpPr>
          <p:cNvPr id="384" name="Shape 384"/>
          <p:cNvSpPr/>
          <p:nvPr/>
        </p:nvSpPr>
        <p:spPr>
          <a:xfrm>
            <a:off x="8222125" y="3816425"/>
            <a:ext cx="1034216" cy="1034216"/>
          </a:xfrm>
          <a:prstGeom prst="line">
            <a:avLst/>
          </a:prstGeom>
          <a:ln w="127000">
            <a:solidFill>
              <a:srgbClr val="000000"/>
            </a:solidFill>
            <a:miter lim="400000"/>
            <a:tailEnd type="triangle"/>
          </a:ln>
        </p:spPr>
        <p:txBody>
          <a:bodyPr lIns="50800" tIns="50800" rIns="50800" bIns="50800" anchor="ctr"/>
          <a:lstStyle/>
          <a:p>
            <a:pPr>
              <a:defRPr>
                <a:solidFill>
                  <a:srgbClr val="FFFFFF"/>
                </a:solidFill>
                <a:effectLst>
                  <a:outerShdw blurRad="38100" dist="64529" dir="2700000" rotWithShape="0">
                    <a:srgbClr val="000000">
                      <a:alpha val="48275"/>
                    </a:srgbClr>
                  </a:outerShdw>
                </a:effectLst>
                <a:latin typeface="Helvetica Neue Light"/>
                <a:ea typeface="Helvetica Neue Light"/>
                <a:cs typeface="Helvetica Neue Light"/>
                <a:sym typeface="Helvetica Neue Light"/>
              </a:defRPr>
            </a:pPr>
            <a:endParaRPr/>
          </a:p>
        </p:txBody>
      </p:sp>
      <p:sp>
        <p:nvSpPr>
          <p:cNvPr id="385" name="Shape 385"/>
          <p:cNvSpPr/>
          <p:nvPr/>
        </p:nvSpPr>
        <p:spPr>
          <a:xfrm flipH="1">
            <a:off x="5192655" y="5528998"/>
            <a:ext cx="1685123" cy="1"/>
          </a:xfrm>
          <a:prstGeom prst="line">
            <a:avLst/>
          </a:prstGeom>
          <a:ln w="127000">
            <a:solidFill>
              <a:srgbClr val="000000"/>
            </a:solidFill>
            <a:miter lim="400000"/>
            <a:tailEnd type="triangle"/>
          </a:ln>
        </p:spPr>
        <p:txBody>
          <a:bodyPr lIns="50800" tIns="50800" rIns="50800" bIns="50800" anchor="ctr"/>
          <a:lstStyle/>
          <a:p>
            <a:pPr>
              <a:defRPr>
                <a:solidFill>
                  <a:srgbClr val="FFFFFF"/>
                </a:solidFill>
                <a:effectLst>
                  <a:outerShdw blurRad="38100" dist="64529" dir="2700000" rotWithShape="0">
                    <a:srgbClr val="000000">
                      <a:alpha val="48275"/>
                    </a:srgbClr>
                  </a:outerShdw>
                </a:effectLst>
                <a:latin typeface="Helvetica Neue Light"/>
                <a:ea typeface="Helvetica Neue Light"/>
                <a:cs typeface="Helvetica Neue Light"/>
                <a:sym typeface="Helvetica Neue Light"/>
              </a:defRPr>
            </a:pPr>
            <a:endParaRPr/>
          </a:p>
        </p:txBody>
      </p:sp>
      <p:sp>
        <p:nvSpPr>
          <p:cNvPr id="386" name="Shape 386"/>
          <p:cNvSpPr/>
          <p:nvPr/>
        </p:nvSpPr>
        <p:spPr>
          <a:xfrm>
            <a:off x="5009641" y="2338512"/>
            <a:ext cx="2985517"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t>Specifications</a:t>
            </a:r>
          </a:p>
        </p:txBody>
      </p:sp>
      <p:sp>
        <p:nvSpPr>
          <p:cNvPr id="387" name="Shape 387"/>
          <p:cNvSpPr/>
          <p:nvPr/>
        </p:nvSpPr>
        <p:spPr>
          <a:xfrm>
            <a:off x="970403" y="5125138"/>
            <a:ext cx="3671317"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t>Real world usage</a:t>
            </a:r>
          </a:p>
        </p:txBody>
      </p:sp>
      <p:sp>
        <p:nvSpPr>
          <p:cNvPr id="388" name="Shape 388"/>
          <p:cNvSpPr/>
          <p:nvPr/>
        </p:nvSpPr>
        <p:spPr>
          <a:xfrm>
            <a:off x="8068848" y="5125138"/>
            <a:ext cx="3493467"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t>Implementations</a:t>
            </a:r>
          </a:p>
        </p:txBody>
      </p:sp>
      <p:sp>
        <p:nvSpPr>
          <p:cNvPr id="389" name="Shape 389"/>
          <p:cNvSpPr/>
          <p:nvPr/>
        </p:nvSpPr>
        <p:spPr>
          <a:xfrm>
            <a:off x="1366394" y="6598460"/>
            <a:ext cx="10227108"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t>A long digression into how standards are made…</a:t>
            </a:r>
          </a:p>
        </p:txBody>
      </p:sp>
      <p:sp>
        <p:nvSpPr>
          <p:cNvPr id="390" name="Shape 390"/>
          <p:cNvSpPr/>
          <p:nvPr/>
        </p:nvSpPr>
        <p:spPr>
          <a:xfrm>
            <a:off x="2527847" y="7898588"/>
            <a:ext cx="7227467"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latin typeface="Helvetica"/>
                <a:ea typeface="Helvetica"/>
                <a:cs typeface="Helvetica"/>
                <a:sym typeface="Helvetica"/>
              </a:defRPr>
            </a:lvl1pPr>
          </a:lstStyle>
          <a:p>
            <a:r>
              <a:t>Dive into HTML5 by Mark Pilgrim</a:t>
            </a:r>
          </a:p>
        </p:txBody>
      </p:sp>
      <p:sp>
        <p:nvSpPr>
          <p:cNvPr id="391" name="Shape 391"/>
          <p:cNvSpPr/>
          <p:nvPr/>
        </p:nvSpPr>
        <p:spPr>
          <a:xfrm>
            <a:off x="2705036" y="8677522"/>
            <a:ext cx="6873088"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u="sng">
                <a:hlinkClick r:id="rId2"/>
              </a:defRPr>
            </a:lvl1pPr>
          </a:lstStyle>
          <a:p>
            <a:pPr>
              <a:defRPr u="none"/>
            </a:pPr>
            <a:r>
              <a:rPr u="sng">
                <a:hlinkClick r:id="rId2"/>
              </a:rPr>
              <a:t>http://diveintohtml5.info/past.html</a:t>
            </a:r>
          </a:p>
        </p:txBody>
      </p:sp>
    </p:spTree>
  </p:cSld>
  <p:clrMapOvr>
    <a:masterClrMapping/>
  </p:clrMapOvr>
  <p:transition xmlns:p14="http://schemas.microsoft.com/office/powerpoint/2010/mai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 name="Shape 393"/>
          <p:cNvSpPr>
            <a:spLocks noGrp="1"/>
          </p:cNvSpPr>
          <p:nvPr>
            <p:ph type="title"/>
          </p:nvPr>
        </p:nvSpPr>
        <p:spPr>
          <a:xfrm>
            <a:off x="952500" y="584102"/>
            <a:ext cx="11099800" cy="1279823"/>
          </a:xfrm>
          <a:prstGeom prst="rect">
            <a:avLst/>
          </a:prstGeom>
        </p:spPr>
        <p:txBody>
          <a:bodyPr/>
          <a:lstStyle>
            <a:lvl1pPr defTabSz="560831">
              <a:defRPr sz="7679"/>
            </a:lvl1pPr>
          </a:lstStyle>
          <a:p>
            <a:r>
              <a:t>The standards process</a:t>
            </a:r>
          </a:p>
        </p:txBody>
      </p:sp>
      <p:sp>
        <p:nvSpPr>
          <p:cNvPr id="394" name="Shape 394"/>
          <p:cNvSpPr/>
          <p:nvPr/>
        </p:nvSpPr>
        <p:spPr>
          <a:xfrm>
            <a:off x="4153496" y="7898588"/>
            <a:ext cx="3976168"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latin typeface="Helvetica"/>
                <a:ea typeface="Helvetica"/>
                <a:cs typeface="Helvetica"/>
                <a:sym typeface="Helvetica"/>
              </a:defRPr>
            </a:lvl1pPr>
          </a:lstStyle>
          <a:p>
            <a:r>
              <a:t>Mozilla Developer</a:t>
            </a:r>
          </a:p>
        </p:txBody>
      </p:sp>
      <p:sp>
        <p:nvSpPr>
          <p:cNvPr id="395" name="Shape 395"/>
          <p:cNvSpPr/>
          <p:nvPr/>
        </p:nvSpPr>
        <p:spPr>
          <a:xfrm>
            <a:off x="396342" y="8701040"/>
            <a:ext cx="12212116" cy="584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3200" u="sng">
                <a:hlinkClick r:id="rId2"/>
              </a:defRPr>
            </a:lvl1pPr>
          </a:lstStyle>
          <a:p>
            <a:pPr>
              <a:defRPr u="none"/>
            </a:pPr>
            <a:r>
              <a:rPr u="sng">
                <a:hlinkClick r:id="rId2"/>
              </a:rPr>
              <a:t>http://lists.w3.org/Archives/Public/public-html/2010Jan/0107.html</a:t>
            </a:r>
          </a:p>
        </p:txBody>
      </p:sp>
      <p:sp>
        <p:nvSpPr>
          <p:cNvPr id="396" name="Shape 396"/>
          <p:cNvSpPr/>
          <p:nvPr/>
        </p:nvSpPr>
        <p:spPr>
          <a:xfrm>
            <a:off x="957892" y="2095499"/>
            <a:ext cx="11857149" cy="5562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stStyle>
          <a:p>
            <a:r>
              <a:t>“Implementations and specifications have to do a delicate dance together. You don’t want implementations to happen before the specification is finished, because people start depending on the details of implementations and that constrains the specification. However, you also don’t want the specification to be finished before there are implementations and author experience with those implementations, because you need the feedback. There is unavoidable tension here, but we just have to muddle on through.”</a:t>
            </a:r>
          </a:p>
        </p:txBody>
      </p:sp>
    </p:spTree>
  </p:cSld>
  <p:clrMapOvr>
    <a:masterClrMapping/>
  </p:clrMapOvr>
  <p:transition xmlns:p14="http://schemas.microsoft.com/office/powerpoint/2010/mai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 name="Screen Shot 2016-07-14 at 7.56.19 AM.png"/>
          <p:cNvPicPr>
            <a:picLocks noChangeAspect="1"/>
          </p:cNvPicPr>
          <p:nvPr/>
        </p:nvPicPr>
        <p:blipFill>
          <a:blip r:embed="rId2">
            <a:extLst/>
          </a:blip>
          <a:stretch>
            <a:fillRect/>
          </a:stretch>
        </p:blipFill>
        <p:spPr>
          <a:xfrm>
            <a:off x="836367" y="403902"/>
            <a:ext cx="11332066" cy="8945796"/>
          </a:xfrm>
          <a:prstGeom prst="rect">
            <a:avLst/>
          </a:prstGeom>
          <a:ln w="12700">
            <a:miter lim="400000"/>
          </a:ln>
        </p:spPr>
      </p:pic>
    </p:spTree>
  </p:cSld>
  <p:clrMapOvr>
    <a:masterClrMapping/>
  </p:clrMapOvr>
  <p:transition xmlns:p14="http://schemas.microsoft.com/office/powerpoint/2010/mai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 name="Screen Shot 2016-07-13 at 8.15.02 AM.png"/>
          <p:cNvPicPr>
            <a:picLocks noChangeAspect="1"/>
          </p:cNvPicPr>
          <p:nvPr/>
        </p:nvPicPr>
        <p:blipFill>
          <a:blip r:embed="rId2">
            <a:extLst/>
          </a:blip>
          <a:stretch>
            <a:fillRect/>
          </a:stretch>
        </p:blipFill>
        <p:spPr>
          <a:xfrm>
            <a:off x="433653" y="1742971"/>
            <a:ext cx="12137494" cy="6857829"/>
          </a:xfrm>
          <a:prstGeom prst="rect">
            <a:avLst/>
          </a:prstGeom>
          <a:ln w="12700">
            <a:miter lim="400000"/>
          </a:ln>
        </p:spPr>
      </p:pic>
      <p:sp>
        <p:nvSpPr>
          <p:cNvPr id="180" name="Shape 180"/>
          <p:cNvSpPr>
            <a:spLocks noGrp="1"/>
          </p:cNvSpPr>
          <p:nvPr>
            <p:ph type="title"/>
          </p:nvPr>
        </p:nvSpPr>
        <p:spPr>
          <a:xfrm>
            <a:off x="1779918" y="214101"/>
            <a:ext cx="9444964" cy="1298329"/>
          </a:xfrm>
          <a:prstGeom prst="rect">
            <a:avLst/>
          </a:prstGeom>
        </p:spPr>
        <p:txBody>
          <a:bodyPr anchor="ctr"/>
          <a:lstStyle>
            <a:lvl1pPr>
              <a:defRPr sz="5400"/>
            </a:lvl1pPr>
          </a:lstStyle>
          <a:p>
            <a:pPr>
              <a:defRPr sz="1600"/>
            </a:pPr>
            <a:r>
              <a:rPr sz="5400"/>
              <a:t>Formal SignWriting is…</a:t>
            </a:r>
          </a:p>
        </p:txBody>
      </p:sp>
      <p:sp>
        <p:nvSpPr>
          <p:cNvPr id="181" name="Shape 181"/>
          <p:cNvSpPr/>
          <p:nvPr/>
        </p:nvSpPr>
        <p:spPr>
          <a:xfrm>
            <a:off x="1323009" y="8699407"/>
            <a:ext cx="10358782"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u="sng">
                <a:hlinkClick r:id="rId3"/>
              </a:defRPr>
            </a:lvl1pPr>
          </a:lstStyle>
          <a:p>
            <a:pPr>
              <a:defRPr u="none"/>
            </a:pPr>
            <a:r>
              <a:rPr u="sng">
                <a:hlinkClick r:id="rId3"/>
              </a:rPr>
              <a:t>https://www.youtube.com/watch?v=Gg5oKIpArmE</a:t>
            </a:r>
          </a:p>
        </p:txBody>
      </p:sp>
    </p:spTree>
  </p:cSld>
  <p:clrMapOvr>
    <a:masterClrMapping/>
  </p:clrMapOvr>
  <p:transition xmlns:p14="http://schemas.microsoft.com/office/powerpoint/2010/mai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Shape 183"/>
          <p:cNvSpPr/>
          <p:nvPr/>
        </p:nvSpPr>
        <p:spPr>
          <a:xfrm>
            <a:off x="289076" y="3858198"/>
            <a:ext cx="4710792" cy="495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2600" b="1">
                <a:latin typeface="Helvetica"/>
                <a:ea typeface="Helvetica"/>
                <a:cs typeface="Helvetica"/>
                <a:sym typeface="Helvetica"/>
              </a:defRPr>
            </a:lvl1pPr>
          </a:lstStyle>
          <a:p>
            <a:r>
              <a:t>AS18711S20500</a:t>
            </a:r>
          </a:p>
        </p:txBody>
      </p:sp>
      <p:sp>
        <p:nvSpPr>
          <p:cNvPr id="184" name="Shape 184"/>
          <p:cNvSpPr/>
          <p:nvPr/>
        </p:nvSpPr>
        <p:spPr>
          <a:xfrm>
            <a:off x="5715210" y="3858198"/>
            <a:ext cx="6913812" cy="495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2600" b="1">
                <a:latin typeface="Helvetica"/>
                <a:ea typeface="Helvetica"/>
                <a:cs typeface="Helvetica"/>
                <a:sym typeface="Helvetica"/>
              </a:defRPr>
            </a:lvl1pPr>
          </a:lstStyle>
          <a:p>
            <a:r>
              <a:t>M514x517S18711490x483S20500486x506</a:t>
            </a:r>
          </a:p>
        </p:txBody>
      </p:sp>
      <p:sp>
        <p:nvSpPr>
          <p:cNvPr id="185" name="Shape 185"/>
          <p:cNvSpPr/>
          <p:nvPr/>
        </p:nvSpPr>
        <p:spPr>
          <a:xfrm>
            <a:off x="1173934" y="2475087"/>
            <a:ext cx="11099802" cy="558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3000" b="1">
                <a:latin typeface="Helvetica"/>
                <a:ea typeface="Helvetica"/>
                <a:cs typeface="Helvetica"/>
                <a:sym typeface="Helvetica"/>
              </a:defRPr>
            </a:lvl1pPr>
          </a:lstStyle>
          <a:p>
            <a:r>
              <a:t>AS18711S20500M514x517S18711490x483S20500486x506</a:t>
            </a:r>
          </a:p>
        </p:txBody>
      </p:sp>
      <p:sp>
        <p:nvSpPr>
          <p:cNvPr id="186" name="Shape 186"/>
          <p:cNvSpPr/>
          <p:nvPr/>
        </p:nvSpPr>
        <p:spPr>
          <a:xfrm>
            <a:off x="281258" y="5018309"/>
            <a:ext cx="711651" cy="495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2600" b="1">
                <a:latin typeface="Helvetica"/>
                <a:ea typeface="Helvetica"/>
                <a:cs typeface="Helvetica"/>
                <a:sym typeface="Helvetica"/>
              </a:defRPr>
            </a:lvl1pPr>
          </a:lstStyle>
          <a:p>
            <a:r>
              <a:t>A</a:t>
            </a:r>
          </a:p>
        </p:txBody>
      </p:sp>
      <p:sp>
        <p:nvSpPr>
          <p:cNvPr id="187" name="Shape 187"/>
          <p:cNvSpPr/>
          <p:nvPr/>
        </p:nvSpPr>
        <p:spPr>
          <a:xfrm>
            <a:off x="773801" y="5020388"/>
            <a:ext cx="1835500" cy="495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2600" b="1">
                <a:latin typeface="Helvetica"/>
                <a:ea typeface="Helvetica"/>
                <a:cs typeface="Helvetica"/>
                <a:sym typeface="Helvetica"/>
              </a:defRPr>
            </a:lvl1pPr>
          </a:lstStyle>
          <a:p>
            <a:r>
              <a:t>S18711</a:t>
            </a:r>
          </a:p>
        </p:txBody>
      </p:sp>
      <p:sp>
        <p:nvSpPr>
          <p:cNvPr id="188" name="Shape 188"/>
          <p:cNvSpPr/>
          <p:nvPr/>
        </p:nvSpPr>
        <p:spPr>
          <a:xfrm>
            <a:off x="2148494" y="5020388"/>
            <a:ext cx="1969030" cy="495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2600" b="1">
                <a:latin typeface="Helvetica"/>
                <a:ea typeface="Helvetica"/>
                <a:cs typeface="Helvetica"/>
                <a:sym typeface="Helvetica"/>
              </a:defRPr>
            </a:lvl1pPr>
          </a:lstStyle>
          <a:p>
            <a:r>
              <a:t>S20500</a:t>
            </a:r>
          </a:p>
        </p:txBody>
      </p:sp>
      <p:sp>
        <p:nvSpPr>
          <p:cNvPr id="189" name="Shape 189"/>
          <p:cNvSpPr/>
          <p:nvPr/>
        </p:nvSpPr>
        <p:spPr>
          <a:xfrm>
            <a:off x="4318098" y="5020388"/>
            <a:ext cx="2371206" cy="495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2600" b="1">
                <a:latin typeface="Helvetica"/>
                <a:ea typeface="Helvetica"/>
                <a:cs typeface="Helvetica"/>
                <a:sym typeface="Helvetica"/>
              </a:defRPr>
            </a:lvl1pPr>
          </a:lstStyle>
          <a:p>
            <a:r>
              <a:t>M514x517</a:t>
            </a:r>
          </a:p>
        </p:txBody>
      </p:sp>
      <p:sp>
        <p:nvSpPr>
          <p:cNvPr id="190" name="Shape 190"/>
          <p:cNvSpPr/>
          <p:nvPr/>
        </p:nvSpPr>
        <p:spPr>
          <a:xfrm>
            <a:off x="6673291" y="5020388"/>
            <a:ext cx="2999089" cy="495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2600" b="1">
                <a:latin typeface="Helvetica"/>
                <a:ea typeface="Helvetica"/>
                <a:cs typeface="Helvetica"/>
                <a:sym typeface="Helvetica"/>
              </a:defRPr>
            </a:lvl1pPr>
          </a:lstStyle>
          <a:p>
            <a:r>
              <a:t>S18711490x483</a:t>
            </a:r>
          </a:p>
        </p:txBody>
      </p:sp>
      <p:sp>
        <p:nvSpPr>
          <p:cNvPr id="191" name="Shape 191"/>
          <p:cNvSpPr/>
          <p:nvPr/>
        </p:nvSpPr>
        <p:spPr>
          <a:xfrm>
            <a:off x="9794384" y="5021367"/>
            <a:ext cx="2999088" cy="495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2600" b="1">
                <a:latin typeface="Helvetica"/>
                <a:ea typeface="Helvetica"/>
                <a:cs typeface="Helvetica"/>
                <a:sym typeface="Helvetica"/>
              </a:defRPr>
            </a:lvl1pPr>
          </a:lstStyle>
          <a:p>
            <a:r>
              <a:t>S20500486x506</a:t>
            </a:r>
          </a:p>
        </p:txBody>
      </p:sp>
      <p:sp>
        <p:nvSpPr>
          <p:cNvPr id="192" name="Shape 192"/>
          <p:cNvSpPr/>
          <p:nvPr/>
        </p:nvSpPr>
        <p:spPr>
          <a:xfrm>
            <a:off x="4183562" y="6179469"/>
            <a:ext cx="711651" cy="495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2600" b="1">
                <a:latin typeface="Helvetica"/>
                <a:ea typeface="Helvetica"/>
                <a:cs typeface="Helvetica"/>
                <a:sym typeface="Helvetica"/>
              </a:defRPr>
            </a:lvl1pPr>
          </a:lstStyle>
          <a:p>
            <a:r>
              <a:t>M</a:t>
            </a:r>
          </a:p>
        </p:txBody>
      </p:sp>
      <p:sp>
        <p:nvSpPr>
          <p:cNvPr id="193" name="Shape 193"/>
          <p:cNvSpPr/>
          <p:nvPr/>
        </p:nvSpPr>
        <p:spPr>
          <a:xfrm>
            <a:off x="4769115" y="6183067"/>
            <a:ext cx="1835500" cy="495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2600" b="1">
                <a:latin typeface="Helvetica"/>
                <a:ea typeface="Helvetica"/>
                <a:cs typeface="Helvetica"/>
                <a:sym typeface="Helvetica"/>
              </a:defRPr>
            </a:lvl1pPr>
          </a:lstStyle>
          <a:p>
            <a:r>
              <a:t>514x517</a:t>
            </a:r>
          </a:p>
        </p:txBody>
      </p:sp>
      <p:sp>
        <p:nvSpPr>
          <p:cNvPr id="194" name="Shape 194"/>
          <p:cNvSpPr/>
          <p:nvPr/>
        </p:nvSpPr>
        <p:spPr>
          <a:xfrm>
            <a:off x="6535488" y="6183067"/>
            <a:ext cx="1835500" cy="495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2600" b="1">
                <a:latin typeface="Helvetica"/>
                <a:ea typeface="Helvetica"/>
                <a:cs typeface="Helvetica"/>
                <a:sym typeface="Helvetica"/>
              </a:defRPr>
            </a:lvl1pPr>
          </a:lstStyle>
          <a:p>
            <a:r>
              <a:t>S18711</a:t>
            </a:r>
          </a:p>
        </p:txBody>
      </p:sp>
      <p:sp>
        <p:nvSpPr>
          <p:cNvPr id="195" name="Shape 195"/>
          <p:cNvSpPr/>
          <p:nvPr/>
        </p:nvSpPr>
        <p:spPr>
          <a:xfrm>
            <a:off x="8061786" y="6184150"/>
            <a:ext cx="1542315" cy="495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2600" b="1">
                <a:latin typeface="Helvetica"/>
                <a:ea typeface="Helvetica"/>
                <a:cs typeface="Helvetica"/>
                <a:sym typeface="Helvetica"/>
              </a:defRPr>
            </a:lvl1pPr>
          </a:lstStyle>
          <a:p>
            <a:r>
              <a:t>490x483</a:t>
            </a:r>
          </a:p>
        </p:txBody>
      </p:sp>
      <p:sp>
        <p:nvSpPr>
          <p:cNvPr id="196" name="Shape 196"/>
          <p:cNvSpPr/>
          <p:nvPr/>
        </p:nvSpPr>
        <p:spPr>
          <a:xfrm>
            <a:off x="9791264" y="6184046"/>
            <a:ext cx="1835500" cy="495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2600" b="1">
                <a:latin typeface="Helvetica"/>
                <a:ea typeface="Helvetica"/>
                <a:cs typeface="Helvetica"/>
                <a:sym typeface="Helvetica"/>
              </a:defRPr>
            </a:lvl1pPr>
          </a:lstStyle>
          <a:p>
            <a:r>
              <a:t>S20500</a:t>
            </a:r>
          </a:p>
        </p:txBody>
      </p:sp>
      <p:sp>
        <p:nvSpPr>
          <p:cNvPr id="197" name="Shape 197"/>
          <p:cNvSpPr/>
          <p:nvPr/>
        </p:nvSpPr>
        <p:spPr>
          <a:xfrm>
            <a:off x="11061275" y="6183556"/>
            <a:ext cx="1969029" cy="495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2600" b="1">
                <a:latin typeface="Helvetica"/>
                <a:ea typeface="Helvetica"/>
                <a:cs typeface="Helvetica"/>
                <a:sym typeface="Helvetica"/>
              </a:defRPr>
            </a:lvl1pPr>
          </a:lstStyle>
          <a:p>
            <a:r>
              <a:t>486x506</a:t>
            </a:r>
          </a:p>
        </p:txBody>
      </p:sp>
      <p:sp>
        <p:nvSpPr>
          <p:cNvPr id="198" name="Shape 198"/>
          <p:cNvSpPr/>
          <p:nvPr/>
        </p:nvSpPr>
        <p:spPr>
          <a:xfrm>
            <a:off x="4737256" y="7344769"/>
            <a:ext cx="1835500" cy="495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2600" b="1">
                <a:latin typeface="Helvetica"/>
                <a:ea typeface="Helvetica"/>
                <a:cs typeface="Helvetica"/>
                <a:sym typeface="Helvetica"/>
              </a:defRPr>
            </a:lvl1pPr>
          </a:lstStyle>
          <a:p>
            <a:r>
              <a:t>(514,517)</a:t>
            </a:r>
          </a:p>
        </p:txBody>
      </p:sp>
      <p:sp>
        <p:nvSpPr>
          <p:cNvPr id="199" name="Shape 199"/>
          <p:cNvSpPr/>
          <p:nvPr/>
        </p:nvSpPr>
        <p:spPr>
          <a:xfrm>
            <a:off x="7754521" y="7344769"/>
            <a:ext cx="1969029" cy="495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2600" b="1">
                <a:latin typeface="Helvetica"/>
                <a:ea typeface="Helvetica"/>
                <a:cs typeface="Helvetica"/>
                <a:sym typeface="Helvetica"/>
              </a:defRPr>
            </a:lvl1pPr>
          </a:lstStyle>
          <a:p>
            <a:r>
              <a:t>(490,483)</a:t>
            </a:r>
          </a:p>
        </p:txBody>
      </p:sp>
      <p:sp>
        <p:nvSpPr>
          <p:cNvPr id="200" name="Shape 200"/>
          <p:cNvSpPr/>
          <p:nvPr/>
        </p:nvSpPr>
        <p:spPr>
          <a:xfrm>
            <a:off x="10932635" y="7345748"/>
            <a:ext cx="1969029" cy="495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2600" b="1">
                <a:latin typeface="Helvetica"/>
                <a:ea typeface="Helvetica"/>
                <a:cs typeface="Helvetica"/>
                <a:sym typeface="Helvetica"/>
              </a:defRPr>
            </a:lvl1pPr>
          </a:lstStyle>
          <a:p>
            <a:r>
              <a:t>(486,506)</a:t>
            </a:r>
          </a:p>
        </p:txBody>
      </p:sp>
      <p:sp>
        <p:nvSpPr>
          <p:cNvPr id="201" name="Shape 201"/>
          <p:cNvSpPr/>
          <p:nvPr/>
        </p:nvSpPr>
        <p:spPr>
          <a:xfrm flipH="1">
            <a:off x="1643064" y="3136111"/>
            <a:ext cx="562917" cy="712795"/>
          </a:xfrm>
          <a:prstGeom prst="line">
            <a:avLst/>
          </a:prstGeom>
          <a:ln w="50800">
            <a:solidFill>
              <a:srgbClr val="85888D"/>
            </a:solidFill>
            <a:miter lim="400000"/>
            <a:tailEnd type="triangle"/>
          </a:ln>
        </p:spPr>
        <p:txBody>
          <a:bodyPr lIns="45718" tIns="45718" rIns="45718" bIns="45718"/>
          <a:lstStyle/>
          <a:p>
            <a:endParaRPr/>
          </a:p>
        </p:txBody>
      </p:sp>
      <p:sp>
        <p:nvSpPr>
          <p:cNvPr id="202" name="Shape 202"/>
          <p:cNvSpPr/>
          <p:nvPr/>
        </p:nvSpPr>
        <p:spPr>
          <a:xfrm flipH="1">
            <a:off x="774777" y="4292715"/>
            <a:ext cx="564831" cy="759846"/>
          </a:xfrm>
          <a:prstGeom prst="line">
            <a:avLst/>
          </a:prstGeom>
          <a:ln w="50800">
            <a:solidFill>
              <a:srgbClr val="85888D"/>
            </a:solidFill>
            <a:miter lim="400000"/>
            <a:tailEnd type="triangle"/>
          </a:ln>
        </p:spPr>
        <p:txBody>
          <a:bodyPr lIns="45718" tIns="45718" rIns="45718" bIns="45718"/>
          <a:lstStyle/>
          <a:p>
            <a:endParaRPr/>
          </a:p>
        </p:txBody>
      </p:sp>
      <p:sp>
        <p:nvSpPr>
          <p:cNvPr id="203" name="Shape 203"/>
          <p:cNvSpPr/>
          <p:nvPr/>
        </p:nvSpPr>
        <p:spPr>
          <a:xfrm flipH="1">
            <a:off x="1239002" y="4339492"/>
            <a:ext cx="443017" cy="701017"/>
          </a:xfrm>
          <a:prstGeom prst="line">
            <a:avLst/>
          </a:prstGeom>
          <a:ln w="50800">
            <a:solidFill>
              <a:srgbClr val="85888D"/>
            </a:solidFill>
            <a:miter lim="400000"/>
            <a:tailEnd type="triangle"/>
          </a:ln>
        </p:spPr>
        <p:txBody>
          <a:bodyPr lIns="45718" tIns="45718" rIns="45718" bIns="45718"/>
          <a:lstStyle/>
          <a:p>
            <a:endParaRPr/>
          </a:p>
        </p:txBody>
      </p:sp>
      <p:sp>
        <p:nvSpPr>
          <p:cNvPr id="204" name="Shape 204"/>
          <p:cNvSpPr/>
          <p:nvPr/>
        </p:nvSpPr>
        <p:spPr>
          <a:xfrm flipH="1">
            <a:off x="2660851" y="4391744"/>
            <a:ext cx="128543" cy="662016"/>
          </a:xfrm>
          <a:prstGeom prst="line">
            <a:avLst/>
          </a:prstGeom>
          <a:ln w="50800">
            <a:solidFill>
              <a:srgbClr val="85888D"/>
            </a:solidFill>
            <a:miter lim="400000"/>
            <a:tailEnd type="triangle"/>
          </a:ln>
        </p:spPr>
        <p:txBody>
          <a:bodyPr lIns="45718" tIns="45718" rIns="45718" bIns="45718"/>
          <a:lstStyle/>
          <a:p>
            <a:endParaRPr/>
          </a:p>
        </p:txBody>
      </p:sp>
      <p:sp>
        <p:nvSpPr>
          <p:cNvPr id="205" name="Shape 205"/>
          <p:cNvSpPr/>
          <p:nvPr/>
        </p:nvSpPr>
        <p:spPr>
          <a:xfrm flipH="1">
            <a:off x="4874035" y="4257399"/>
            <a:ext cx="968669" cy="763969"/>
          </a:xfrm>
          <a:prstGeom prst="line">
            <a:avLst/>
          </a:prstGeom>
          <a:ln w="50800">
            <a:solidFill>
              <a:srgbClr val="85888D"/>
            </a:solidFill>
            <a:miter lim="400000"/>
            <a:tailEnd type="triangle"/>
          </a:ln>
        </p:spPr>
        <p:txBody>
          <a:bodyPr lIns="45718" tIns="45718" rIns="45718" bIns="45718"/>
          <a:lstStyle/>
          <a:p>
            <a:endParaRPr/>
          </a:p>
        </p:txBody>
      </p:sp>
      <p:sp>
        <p:nvSpPr>
          <p:cNvPr id="206" name="Shape 206"/>
          <p:cNvSpPr/>
          <p:nvPr/>
        </p:nvSpPr>
        <p:spPr>
          <a:xfrm flipH="1">
            <a:off x="7140074" y="4270831"/>
            <a:ext cx="385719" cy="750362"/>
          </a:xfrm>
          <a:prstGeom prst="line">
            <a:avLst/>
          </a:prstGeom>
          <a:ln w="50800">
            <a:solidFill>
              <a:srgbClr val="85888D"/>
            </a:solidFill>
            <a:miter lim="400000"/>
            <a:tailEnd type="triangle"/>
          </a:ln>
        </p:spPr>
        <p:txBody>
          <a:bodyPr lIns="45718" tIns="45718" rIns="45718" bIns="45718"/>
          <a:lstStyle/>
          <a:p>
            <a:endParaRPr/>
          </a:p>
        </p:txBody>
      </p:sp>
      <p:sp>
        <p:nvSpPr>
          <p:cNvPr id="207" name="Shape 207"/>
          <p:cNvSpPr/>
          <p:nvPr/>
        </p:nvSpPr>
        <p:spPr>
          <a:xfrm>
            <a:off x="10030714" y="4302538"/>
            <a:ext cx="88986" cy="702117"/>
          </a:xfrm>
          <a:prstGeom prst="line">
            <a:avLst/>
          </a:prstGeom>
          <a:ln w="50800">
            <a:solidFill>
              <a:srgbClr val="85888D"/>
            </a:solidFill>
            <a:miter lim="400000"/>
            <a:tailEnd type="triangle"/>
          </a:ln>
        </p:spPr>
        <p:txBody>
          <a:bodyPr lIns="45718" tIns="45718" rIns="45718" bIns="45718"/>
          <a:lstStyle/>
          <a:p>
            <a:endParaRPr/>
          </a:p>
        </p:txBody>
      </p:sp>
      <p:sp>
        <p:nvSpPr>
          <p:cNvPr id="208" name="Shape 208"/>
          <p:cNvSpPr/>
          <p:nvPr/>
        </p:nvSpPr>
        <p:spPr>
          <a:xfrm>
            <a:off x="5028938" y="3149202"/>
            <a:ext cx="885356" cy="764907"/>
          </a:xfrm>
          <a:prstGeom prst="line">
            <a:avLst/>
          </a:prstGeom>
          <a:ln w="50800">
            <a:solidFill>
              <a:srgbClr val="85888D"/>
            </a:solidFill>
            <a:miter lim="400000"/>
            <a:tailEnd type="triangle"/>
          </a:ln>
        </p:spPr>
        <p:txBody>
          <a:bodyPr lIns="45718" tIns="45718" rIns="45718" bIns="45718"/>
          <a:lstStyle/>
          <a:p>
            <a:endParaRPr/>
          </a:p>
        </p:txBody>
      </p:sp>
      <p:pic>
        <p:nvPicPr>
          <p:cNvPr id="209" name="image15.png"/>
          <p:cNvPicPr>
            <a:picLocks noChangeAspect="1"/>
          </p:cNvPicPr>
          <p:nvPr/>
        </p:nvPicPr>
        <p:blipFill>
          <a:blip r:embed="rId2">
            <a:extLst/>
          </a:blip>
          <a:stretch>
            <a:fillRect/>
          </a:stretch>
        </p:blipFill>
        <p:spPr>
          <a:xfrm>
            <a:off x="2588256" y="5553917"/>
            <a:ext cx="1231902" cy="1168402"/>
          </a:xfrm>
          <a:prstGeom prst="rect">
            <a:avLst/>
          </a:prstGeom>
          <a:ln w="12700">
            <a:miter lim="400000"/>
          </a:ln>
        </p:spPr>
      </p:pic>
      <p:pic>
        <p:nvPicPr>
          <p:cNvPr id="210" name="image15.png"/>
          <p:cNvPicPr>
            <a:picLocks noChangeAspect="1"/>
          </p:cNvPicPr>
          <p:nvPr/>
        </p:nvPicPr>
        <p:blipFill>
          <a:blip r:embed="rId2">
            <a:extLst/>
          </a:blip>
          <a:stretch>
            <a:fillRect/>
          </a:stretch>
        </p:blipFill>
        <p:spPr>
          <a:xfrm>
            <a:off x="9789230" y="7009197"/>
            <a:ext cx="1231902" cy="1168402"/>
          </a:xfrm>
          <a:prstGeom prst="rect">
            <a:avLst/>
          </a:prstGeom>
          <a:ln w="12700">
            <a:miter lim="400000"/>
          </a:ln>
        </p:spPr>
      </p:pic>
      <p:pic>
        <p:nvPicPr>
          <p:cNvPr id="211" name="image16.png"/>
          <p:cNvPicPr>
            <a:picLocks noChangeAspect="1"/>
          </p:cNvPicPr>
          <p:nvPr/>
        </p:nvPicPr>
        <p:blipFill>
          <a:blip r:embed="rId3">
            <a:extLst/>
          </a:blip>
          <a:stretch>
            <a:fillRect/>
          </a:stretch>
        </p:blipFill>
        <p:spPr>
          <a:xfrm>
            <a:off x="6690177" y="6934741"/>
            <a:ext cx="1308102" cy="1295402"/>
          </a:xfrm>
          <a:prstGeom prst="rect">
            <a:avLst/>
          </a:prstGeom>
          <a:ln w="12700">
            <a:miter lim="400000"/>
          </a:ln>
        </p:spPr>
      </p:pic>
      <p:pic>
        <p:nvPicPr>
          <p:cNvPr id="212" name="image16.png"/>
          <p:cNvPicPr>
            <a:picLocks noChangeAspect="1"/>
          </p:cNvPicPr>
          <p:nvPr/>
        </p:nvPicPr>
        <p:blipFill>
          <a:blip r:embed="rId3">
            <a:extLst/>
          </a:blip>
          <a:stretch>
            <a:fillRect/>
          </a:stretch>
        </p:blipFill>
        <p:spPr>
          <a:xfrm>
            <a:off x="1037500" y="5490417"/>
            <a:ext cx="1308102" cy="1295402"/>
          </a:xfrm>
          <a:prstGeom prst="rect">
            <a:avLst/>
          </a:prstGeom>
          <a:ln w="12700">
            <a:miter lim="400000"/>
          </a:ln>
        </p:spPr>
      </p:pic>
      <p:sp>
        <p:nvSpPr>
          <p:cNvPr id="213" name="Shape 213"/>
          <p:cNvSpPr/>
          <p:nvPr/>
        </p:nvSpPr>
        <p:spPr>
          <a:xfrm flipV="1">
            <a:off x="6580647" y="5026829"/>
            <a:ext cx="2" cy="3245007"/>
          </a:xfrm>
          <a:prstGeom prst="line">
            <a:avLst/>
          </a:prstGeom>
          <a:ln w="165100">
            <a:solidFill>
              <a:srgbClr val="AC4E92"/>
            </a:solidFill>
            <a:miter lim="400000"/>
          </a:ln>
        </p:spPr>
        <p:txBody>
          <a:bodyPr lIns="45718" tIns="45718" rIns="45718" bIns="45718"/>
          <a:lstStyle/>
          <a:p>
            <a:endParaRPr/>
          </a:p>
        </p:txBody>
      </p:sp>
      <p:sp>
        <p:nvSpPr>
          <p:cNvPr id="214" name="Shape 214"/>
          <p:cNvSpPr/>
          <p:nvPr/>
        </p:nvSpPr>
        <p:spPr>
          <a:xfrm flipV="1">
            <a:off x="9716130" y="5021192"/>
            <a:ext cx="2" cy="3262046"/>
          </a:xfrm>
          <a:prstGeom prst="line">
            <a:avLst/>
          </a:prstGeom>
          <a:ln w="165100">
            <a:solidFill>
              <a:srgbClr val="AC4E92"/>
            </a:solidFill>
            <a:miter lim="400000"/>
          </a:ln>
        </p:spPr>
        <p:txBody>
          <a:bodyPr lIns="45718" tIns="45718" rIns="45718" bIns="45718"/>
          <a:lstStyle/>
          <a:p>
            <a:endParaRPr/>
          </a:p>
        </p:txBody>
      </p:sp>
      <p:sp>
        <p:nvSpPr>
          <p:cNvPr id="215" name="Shape 215"/>
          <p:cNvSpPr/>
          <p:nvPr/>
        </p:nvSpPr>
        <p:spPr>
          <a:xfrm>
            <a:off x="2165161" y="3480344"/>
            <a:ext cx="664719" cy="406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000"/>
            </a:lvl1pPr>
          </a:lstStyle>
          <a:p>
            <a:r>
              <a:t>Time</a:t>
            </a:r>
          </a:p>
        </p:txBody>
      </p:sp>
      <p:sp>
        <p:nvSpPr>
          <p:cNvPr id="216" name="Shape 216"/>
          <p:cNvSpPr/>
          <p:nvPr/>
        </p:nvSpPr>
        <p:spPr>
          <a:xfrm>
            <a:off x="6052601" y="3480344"/>
            <a:ext cx="848361" cy="406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000"/>
            </a:lvl1pPr>
          </a:lstStyle>
          <a:p>
            <a:r>
              <a:t>Space</a:t>
            </a:r>
          </a:p>
        </p:txBody>
      </p:sp>
      <p:sp>
        <p:nvSpPr>
          <p:cNvPr id="217" name="Shape 217"/>
          <p:cNvSpPr/>
          <p:nvPr/>
        </p:nvSpPr>
        <p:spPr>
          <a:xfrm flipV="1">
            <a:off x="4148800" y="3629860"/>
            <a:ext cx="3" cy="4751984"/>
          </a:xfrm>
          <a:prstGeom prst="line">
            <a:avLst/>
          </a:prstGeom>
          <a:ln w="165100">
            <a:solidFill>
              <a:srgbClr val="AC4E92"/>
            </a:solidFill>
            <a:miter lim="400000"/>
          </a:ln>
        </p:spPr>
        <p:txBody>
          <a:bodyPr lIns="45718" tIns="45718" rIns="45718" bIns="45718"/>
          <a:lstStyle/>
          <a:p>
            <a:endParaRPr/>
          </a:p>
        </p:txBody>
      </p:sp>
      <p:sp>
        <p:nvSpPr>
          <p:cNvPr id="218" name="Shape 218"/>
          <p:cNvSpPr/>
          <p:nvPr/>
        </p:nvSpPr>
        <p:spPr>
          <a:xfrm>
            <a:off x="295986" y="7468114"/>
            <a:ext cx="1342645" cy="711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2000"/>
            </a:pPr>
            <a:r>
              <a:t>Sequence</a:t>
            </a:r>
          </a:p>
          <a:p>
            <a:pPr>
              <a:defRPr sz="2000"/>
            </a:pPr>
            <a:r>
              <a:t>Marker</a:t>
            </a:r>
          </a:p>
        </p:txBody>
      </p:sp>
      <p:sp>
        <p:nvSpPr>
          <p:cNvPr id="219" name="Shape 219"/>
          <p:cNvSpPr/>
          <p:nvPr/>
        </p:nvSpPr>
        <p:spPr>
          <a:xfrm flipH="1">
            <a:off x="2855379" y="6452900"/>
            <a:ext cx="297326" cy="999256"/>
          </a:xfrm>
          <a:prstGeom prst="line">
            <a:avLst/>
          </a:prstGeom>
          <a:ln w="50800">
            <a:solidFill>
              <a:srgbClr val="85888D"/>
            </a:solidFill>
            <a:miter lim="400000"/>
            <a:tailEnd type="triangle"/>
          </a:ln>
        </p:spPr>
        <p:txBody>
          <a:bodyPr lIns="45718" tIns="45718" rIns="45718" bIns="45718"/>
          <a:lstStyle/>
          <a:p>
            <a:endParaRPr/>
          </a:p>
        </p:txBody>
      </p:sp>
      <p:sp>
        <p:nvSpPr>
          <p:cNvPr id="220" name="Shape 220"/>
          <p:cNvSpPr/>
          <p:nvPr/>
        </p:nvSpPr>
        <p:spPr>
          <a:xfrm>
            <a:off x="2126230" y="7620514"/>
            <a:ext cx="960883" cy="406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000"/>
            </a:lvl1pPr>
          </a:lstStyle>
          <a:p>
            <a:r>
              <a:t>Symbol</a:t>
            </a:r>
          </a:p>
        </p:txBody>
      </p:sp>
      <p:sp>
        <p:nvSpPr>
          <p:cNvPr id="221" name="Shape 221"/>
          <p:cNvSpPr/>
          <p:nvPr/>
        </p:nvSpPr>
        <p:spPr>
          <a:xfrm>
            <a:off x="1929171" y="6709232"/>
            <a:ext cx="281239" cy="701615"/>
          </a:xfrm>
          <a:prstGeom prst="line">
            <a:avLst/>
          </a:prstGeom>
          <a:ln w="50800">
            <a:solidFill>
              <a:srgbClr val="85888D"/>
            </a:solidFill>
            <a:miter lim="400000"/>
            <a:tailEnd type="triangle"/>
          </a:ln>
        </p:spPr>
        <p:txBody>
          <a:bodyPr lIns="45718" tIns="45718" rIns="45718" bIns="45718"/>
          <a:lstStyle/>
          <a:p>
            <a:endParaRPr/>
          </a:p>
        </p:txBody>
      </p:sp>
      <p:sp>
        <p:nvSpPr>
          <p:cNvPr id="222" name="Shape 222"/>
          <p:cNvSpPr/>
          <p:nvPr/>
        </p:nvSpPr>
        <p:spPr>
          <a:xfrm>
            <a:off x="608157" y="5552144"/>
            <a:ext cx="264770" cy="1751709"/>
          </a:xfrm>
          <a:prstGeom prst="line">
            <a:avLst/>
          </a:prstGeom>
          <a:ln w="50800">
            <a:solidFill>
              <a:srgbClr val="85888D"/>
            </a:solidFill>
            <a:miter lim="400000"/>
            <a:tailEnd type="triangle"/>
          </a:ln>
        </p:spPr>
        <p:txBody>
          <a:bodyPr lIns="45718" tIns="45718" rIns="45718" bIns="45718"/>
          <a:lstStyle/>
          <a:p>
            <a:endParaRPr/>
          </a:p>
        </p:txBody>
      </p:sp>
      <p:sp>
        <p:nvSpPr>
          <p:cNvPr id="223" name="Shape 223"/>
          <p:cNvSpPr/>
          <p:nvPr/>
        </p:nvSpPr>
        <p:spPr>
          <a:xfrm>
            <a:off x="3998110" y="8894495"/>
            <a:ext cx="1596391" cy="711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2000"/>
            </a:pPr>
            <a:r>
              <a:t>Middle Lane</a:t>
            </a:r>
          </a:p>
          <a:p>
            <a:pPr>
              <a:defRPr sz="2000"/>
            </a:pPr>
            <a:r>
              <a:t>SignBox</a:t>
            </a:r>
          </a:p>
        </p:txBody>
      </p:sp>
      <p:sp>
        <p:nvSpPr>
          <p:cNvPr id="224" name="Shape 224"/>
          <p:cNvSpPr/>
          <p:nvPr/>
        </p:nvSpPr>
        <p:spPr>
          <a:xfrm>
            <a:off x="5754787" y="8894495"/>
            <a:ext cx="815341" cy="711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2000"/>
            </a:pPr>
            <a:r>
              <a:t>Max</a:t>
            </a:r>
          </a:p>
          <a:p>
            <a:pPr>
              <a:defRPr sz="2000"/>
            </a:pPr>
            <a:r>
              <a:t>Coord</a:t>
            </a:r>
          </a:p>
        </p:txBody>
      </p:sp>
      <p:sp>
        <p:nvSpPr>
          <p:cNvPr id="225" name="Shape 225"/>
          <p:cNvSpPr/>
          <p:nvPr/>
        </p:nvSpPr>
        <p:spPr>
          <a:xfrm>
            <a:off x="9235562" y="8894494"/>
            <a:ext cx="961137" cy="711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2000"/>
            </a:pPr>
            <a:r>
              <a:t>Spatial</a:t>
            </a:r>
          </a:p>
          <a:p>
            <a:pPr>
              <a:defRPr sz="2000"/>
            </a:pPr>
            <a:r>
              <a:t>Symbol</a:t>
            </a:r>
          </a:p>
        </p:txBody>
      </p:sp>
      <p:sp>
        <p:nvSpPr>
          <p:cNvPr id="226" name="Shape 226"/>
          <p:cNvSpPr/>
          <p:nvPr/>
        </p:nvSpPr>
        <p:spPr>
          <a:xfrm flipH="1">
            <a:off x="10265046" y="8089624"/>
            <a:ext cx="644238" cy="780317"/>
          </a:xfrm>
          <a:prstGeom prst="line">
            <a:avLst/>
          </a:prstGeom>
          <a:ln w="50800">
            <a:solidFill>
              <a:srgbClr val="85888D"/>
            </a:solidFill>
            <a:miter lim="400000"/>
            <a:tailEnd type="triangle"/>
          </a:ln>
        </p:spPr>
        <p:txBody>
          <a:bodyPr lIns="45718" tIns="45718" rIns="45718" bIns="45718"/>
          <a:lstStyle/>
          <a:p>
            <a:endParaRPr/>
          </a:p>
        </p:txBody>
      </p:sp>
      <p:sp>
        <p:nvSpPr>
          <p:cNvPr id="227" name="Shape 227"/>
          <p:cNvSpPr/>
          <p:nvPr/>
        </p:nvSpPr>
        <p:spPr>
          <a:xfrm>
            <a:off x="8134197" y="8202502"/>
            <a:ext cx="934129" cy="690727"/>
          </a:xfrm>
          <a:prstGeom prst="line">
            <a:avLst/>
          </a:prstGeom>
          <a:ln w="50800">
            <a:solidFill>
              <a:srgbClr val="85888D"/>
            </a:solidFill>
            <a:miter lim="400000"/>
            <a:tailEnd type="triangle"/>
          </a:ln>
        </p:spPr>
        <p:txBody>
          <a:bodyPr lIns="45718" tIns="45718" rIns="45718" bIns="45718"/>
          <a:lstStyle/>
          <a:p>
            <a:endParaRPr/>
          </a:p>
        </p:txBody>
      </p:sp>
      <p:sp>
        <p:nvSpPr>
          <p:cNvPr id="228" name="Shape 228"/>
          <p:cNvSpPr/>
          <p:nvPr/>
        </p:nvSpPr>
        <p:spPr>
          <a:xfrm>
            <a:off x="5719980" y="7871096"/>
            <a:ext cx="314357" cy="1002425"/>
          </a:xfrm>
          <a:prstGeom prst="line">
            <a:avLst/>
          </a:prstGeom>
          <a:ln w="50800">
            <a:solidFill>
              <a:srgbClr val="85888D"/>
            </a:solidFill>
            <a:miter lim="400000"/>
            <a:tailEnd type="triangle"/>
          </a:ln>
        </p:spPr>
        <p:txBody>
          <a:bodyPr lIns="45718" tIns="45718" rIns="45718" bIns="45718"/>
          <a:lstStyle/>
          <a:p>
            <a:endParaRPr/>
          </a:p>
        </p:txBody>
      </p:sp>
      <p:sp>
        <p:nvSpPr>
          <p:cNvPr id="229" name="Shape 229"/>
          <p:cNvSpPr/>
          <p:nvPr/>
        </p:nvSpPr>
        <p:spPr>
          <a:xfrm flipH="1">
            <a:off x="4536340" y="6707679"/>
            <a:ext cx="2" cy="2153907"/>
          </a:xfrm>
          <a:prstGeom prst="line">
            <a:avLst/>
          </a:prstGeom>
          <a:ln w="50800">
            <a:solidFill>
              <a:srgbClr val="85888D"/>
            </a:solidFill>
            <a:miter lim="400000"/>
            <a:tailEnd type="triangle"/>
          </a:ln>
        </p:spPr>
        <p:txBody>
          <a:bodyPr lIns="45718" tIns="45718" rIns="45718" bIns="45718"/>
          <a:lstStyle/>
          <a:p>
            <a:endParaRPr/>
          </a:p>
        </p:txBody>
      </p:sp>
      <p:sp>
        <p:nvSpPr>
          <p:cNvPr id="230" name="Shape 230"/>
          <p:cNvSpPr/>
          <p:nvPr/>
        </p:nvSpPr>
        <p:spPr>
          <a:xfrm>
            <a:off x="440019" y="292833"/>
            <a:ext cx="12118469" cy="1257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lvl1pPr defTabSz="560830">
              <a:defRPr sz="7600"/>
            </a:lvl1pPr>
          </a:lstStyle>
          <a:p>
            <a:r>
              <a:t>Formal SignWriting</a:t>
            </a:r>
          </a:p>
        </p:txBody>
      </p:sp>
      <p:sp>
        <p:nvSpPr>
          <p:cNvPr id="231" name="Shape 231"/>
          <p:cNvSpPr/>
          <p:nvPr/>
        </p:nvSpPr>
        <p:spPr>
          <a:xfrm>
            <a:off x="1923665" y="1469831"/>
            <a:ext cx="9157470" cy="558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000">
                <a:latin typeface="Helvetica"/>
                <a:ea typeface="Helvetica"/>
                <a:cs typeface="Helvetica"/>
                <a:sym typeface="Helvetica"/>
              </a:defRPr>
            </a:lvl1pPr>
          </a:lstStyle>
          <a:p>
            <a:r>
              <a:t>FSW is a formal language based on a script encoding</a:t>
            </a:r>
          </a:p>
        </p:txBody>
      </p:sp>
    </p:spTree>
  </p:cSld>
  <p:clrMapOvr>
    <a:masterClrMapping/>
  </p:clrMapOvr>
  <p:transition xmlns:p14="http://schemas.microsoft.com/office/powerpoint/2010/mai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Shape 233"/>
          <p:cNvSpPr>
            <a:spLocks noGrp="1"/>
          </p:cNvSpPr>
          <p:nvPr>
            <p:ph type="title"/>
          </p:nvPr>
        </p:nvSpPr>
        <p:spPr>
          <a:xfrm>
            <a:off x="952500" y="-28500"/>
            <a:ext cx="11099800" cy="1279824"/>
          </a:xfrm>
          <a:prstGeom prst="rect">
            <a:avLst/>
          </a:prstGeom>
        </p:spPr>
        <p:txBody>
          <a:bodyPr/>
          <a:lstStyle>
            <a:lvl1pPr defTabSz="560831">
              <a:defRPr sz="7679"/>
            </a:lvl1pPr>
          </a:lstStyle>
          <a:p>
            <a:r>
              <a:t>Formal Conventions</a:t>
            </a:r>
          </a:p>
        </p:txBody>
      </p:sp>
      <p:sp>
        <p:nvSpPr>
          <p:cNvPr id="234" name="Shape 234"/>
          <p:cNvSpPr/>
          <p:nvPr/>
        </p:nvSpPr>
        <p:spPr>
          <a:xfrm>
            <a:off x="531601" y="3236035"/>
            <a:ext cx="9315073" cy="1193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r>
              <a:t> The exact form of each symbol is structured, standardized, and highly featural. </a:t>
            </a:r>
          </a:p>
        </p:txBody>
      </p:sp>
      <p:sp>
        <p:nvSpPr>
          <p:cNvPr id="235" name="Shape 235"/>
          <p:cNvSpPr/>
          <p:nvPr/>
        </p:nvSpPr>
        <p:spPr>
          <a:xfrm>
            <a:off x="229175" y="1646779"/>
            <a:ext cx="9919925" cy="1193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r>
              <a:t>Valerie Sutton created a collection of visually iconic symbols that exists in a layered hierarchy</a:t>
            </a:r>
          </a:p>
        </p:txBody>
      </p:sp>
      <p:pic>
        <p:nvPicPr>
          <p:cNvPr id="236" name="Screen Shot 2016-06-08 at 1.50.44 PM.png"/>
          <p:cNvPicPr>
            <a:picLocks noChangeAspect="1"/>
          </p:cNvPicPr>
          <p:nvPr/>
        </p:nvPicPr>
        <p:blipFill>
          <a:blip r:embed="rId2">
            <a:extLst/>
          </a:blip>
          <a:stretch>
            <a:fillRect/>
          </a:stretch>
        </p:blipFill>
        <p:spPr>
          <a:xfrm>
            <a:off x="10365222" y="1389145"/>
            <a:ext cx="2265693" cy="7988520"/>
          </a:xfrm>
          <a:prstGeom prst="rect">
            <a:avLst/>
          </a:prstGeom>
          <a:ln w="12700">
            <a:miter lim="400000"/>
          </a:ln>
        </p:spPr>
      </p:pic>
      <p:sp>
        <p:nvSpPr>
          <p:cNvPr id="237" name="Shape 237"/>
          <p:cNvSpPr/>
          <p:nvPr/>
        </p:nvSpPr>
        <p:spPr>
          <a:xfrm>
            <a:off x="601995" y="4825292"/>
            <a:ext cx="9174285" cy="1739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r>
              <a:t>This formal writing is called Block Printing.  It is used in education, publishing, and is the basis of the computerized model.</a:t>
            </a:r>
          </a:p>
        </p:txBody>
      </p:sp>
      <p:sp>
        <p:nvSpPr>
          <p:cNvPr id="238" name="Shape 238"/>
          <p:cNvSpPr/>
          <p:nvPr/>
        </p:nvSpPr>
        <p:spPr>
          <a:xfrm>
            <a:off x="229175" y="6960648"/>
            <a:ext cx="9919925" cy="2286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r>
              <a:t> By contrast, handwriting can be used informally with fewer features and less detail.  However, this can create notes that are sketchy compared to the clarity of formal Block Printing.</a:t>
            </a:r>
          </a:p>
        </p:txBody>
      </p:sp>
    </p:spTree>
  </p:cSld>
  <p:clrMapOvr>
    <a:masterClrMapping/>
  </p:clrMapOvr>
  <p:transition xmlns:p14="http://schemas.microsoft.com/office/powerpoint/2010/mai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Shape 240"/>
          <p:cNvSpPr>
            <a:spLocks noGrp="1"/>
          </p:cNvSpPr>
          <p:nvPr>
            <p:ph type="title"/>
          </p:nvPr>
        </p:nvSpPr>
        <p:spPr>
          <a:xfrm>
            <a:off x="952500" y="-28500"/>
            <a:ext cx="11099800" cy="1279824"/>
          </a:xfrm>
          <a:prstGeom prst="rect">
            <a:avLst/>
          </a:prstGeom>
        </p:spPr>
        <p:txBody>
          <a:bodyPr/>
          <a:lstStyle>
            <a:lvl1pPr defTabSz="560831">
              <a:defRPr sz="7679"/>
            </a:lvl1pPr>
          </a:lstStyle>
          <a:p>
            <a:r>
              <a:t>Freeform Construction</a:t>
            </a:r>
          </a:p>
        </p:txBody>
      </p:sp>
      <p:sp>
        <p:nvSpPr>
          <p:cNvPr id="241" name="Shape 241"/>
          <p:cNvSpPr/>
          <p:nvPr/>
        </p:nvSpPr>
        <p:spPr>
          <a:xfrm>
            <a:off x="494361" y="2274168"/>
            <a:ext cx="9287246" cy="2286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r>
              <a:t>SignWriting is an unconventional script because it is not written sequentially.  Rather than a string of letters, each sign is written as a 2-dimensional cluster of symbols.</a:t>
            </a:r>
          </a:p>
        </p:txBody>
      </p:sp>
      <p:sp>
        <p:nvSpPr>
          <p:cNvPr id="242" name="Shape 242"/>
          <p:cNvSpPr/>
          <p:nvPr/>
        </p:nvSpPr>
        <p:spPr>
          <a:xfrm>
            <a:off x="311304" y="5583014"/>
            <a:ext cx="9653360" cy="2286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r>
              <a:t>The freeform construction of the signs does not impose any rules or restrictions on the writer.  Because of this, any sign of any sign language can be written without limitation.</a:t>
            </a:r>
          </a:p>
        </p:txBody>
      </p:sp>
      <p:pic>
        <p:nvPicPr>
          <p:cNvPr id="243" name="Screen Shot 2016-06-08 at 2.07.32 PM.png"/>
          <p:cNvPicPr>
            <a:picLocks noChangeAspect="1"/>
          </p:cNvPicPr>
          <p:nvPr/>
        </p:nvPicPr>
        <p:blipFill>
          <a:blip r:embed="rId2">
            <a:extLst/>
          </a:blip>
          <a:stretch>
            <a:fillRect/>
          </a:stretch>
        </p:blipFill>
        <p:spPr>
          <a:xfrm>
            <a:off x="10084124" y="2634101"/>
            <a:ext cx="2501901" cy="4927601"/>
          </a:xfrm>
          <a:prstGeom prst="rect">
            <a:avLst/>
          </a:prstGeom>
          <a:ln w="12700">
            <a:miter lim="400000"/>
          </a:ln>
        </p:spPr>
      </p:pic>
    </p:spTree>
  </p:cSld>
  <p:clrMapOvr>
    <a:masterClrMapping/>
  </p:clrMapOvr>
  <p:transition xmlns:p14="http://schemas.microsoft.com/office/powerpoint/2010/mai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Shape 245"/>
          <p:cNvSpPr>
            <a:spLocks noGrp="1"/>
          </p:cNvSpPr>
          <p:nvPr>
            <p:ph type="title"/>
          </p:nvPr>
        </p:nvSpPr>
        <p:spPr>
          <a:xfrm>
            <a:off x="952500" y="-28500"/>
            <a:ext cx="11099800" cy="1279824"/>
          </a:xfrm>
          <a:prstGeom prst="rect">
            <a:avLst/>
          </a:prstGeom>
        </p:spPr>
        <p:txBody>
          <a:bodyPr/>
          <a:lstStyle>
            <a:lvl1pPr defTabSz="560831">
              <a:defRPr sz="7679"/>
            </a:lvl1pPr>
          </a:lstStyle>
          <a:p>
            <a:r>
              <a:t>Formal Order</a:t>
            </a:r>
          </a:p>
        </p:txBody>
      </p:sp>
      <p:sp>
        <p:nvSpPr>
          <p:cNvPr id="246" name="Shape 246"/>
          <p:cNvSpPr/>
          <p:nvPr/>
        </p:nvSpPr>
        <p:spPr>
          <a:xfrm>
            <a:off x="420589" y="1383417"/>
            <a:ext cx="12163623" cy="7747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stStyle>
          <a:p>
            <a:r>
              <a:t>The 11th Century Song Chinese developed the movable type printing press.  Each piece of type contained a single character mostly equivalent to a word.  Great block houses developed with hundreds of thousand of type pieces each.  However, the Chinese logographic system is open-ended.  New words require new type.  Each house created their own specialized logograms.  Organizing the numerous type pieces became a problem.  It was easy to understand how to organize the basic type, but new logograms didn’t have a definite place within the established order.  The practice developed to attach slips of paper to unusual logograms with a sequential list of more standard writing.  This way, each piece of type was easy to organize and it was possible to learn the ordering for the new logograms.</a:t>
            </a:r>
          </a:p>
        </p:txBody>
      </p:sp>
    </p:spTree>
  </p:cSld>
  <p:clrMapOvr>
    <a:masterClrMapping/>
  </p:clrMapOvr>
  <p:transition xmlns:p14="http://schemas.microsoft.com/office/powerpoint/2010/mai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Shape 248"/>
          <p:cNvSpPr>
            <a:spLocks noGrp="1"/>
          </p:cNvSpPr>
          <p:nvPr>
            <p:ph type="title"/>
          </p:nvPr>
        </p:nvSpPr>
        <p:spPr>
          <a:xfrm>
            <a:off x="952500" y="-28500"/>
            <a:ext cx="11099800" cy="1279824"/>
          </a:xfrm>
          <a:prstGeom prst="rect">
            <a:avLst/>
          </a:prstGeom>
        </p:spPr>
        <p:txBody>
          <a:bodyPr/>
          <a:lstStyle>
            <a:lvl1pPr defTabSz="560831">
              <a:defRPr sz="7679"/>
            </a:lvl1pPr>
          </a:lstStyle>
          <a:p>
            <a:r>
              <a:t>Formal Order</a:t>
            </a:r>
          </a:p>
        </p:txBody>
      </p:sp>
      <p:pic>
        <p:nvPicPr>
          <p:cNvPr id="249" name="Screen Shot 2016-06-08 at 2.12.43 PM.png"/>
          <p:cNvPicPr>
            <a:picLocks noChangeAspect="1"/>
          </p:cNvPicPr>
          <p:nvPr/>
        </p:nvPicPr>
        <p:blipFill>
          <a:blip r:embed="rId2">
            <a:extLst/>
          </a:blip>
          <a:stretch>
            <a:fillRect/>
          </a:stretch>
        </p:blipFill>
        <p:spPr>
          <a:xfrm>
            <a:off x="11395697" y="1723656"/>
            <a:ext cx="1171447" cy="6306288"/>
          </a:xfrm>
          <a:prstGeom prst="rect">
            <a:avLst/>
          </a:prstGeom>
          <a:ln w="12700">
            <a:miter lim="400000"/>
          </a:ln>
        </p:spPr>
      </p:pic>
      <p:sp>
        <p:nvSpPr>
          <p:cNvPr id="250" name="Shape 250"/>
          <p:cNvSpPr/>
          <p:nvPr/>
        </p:nvSpPr>
        <p:spPr>
          <a:xfrm>
            <a:off x="2956340" y="2022208"/>
            <a:ext cx="7987044" cy="5016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r>
              <a:t>SignWriting has developed a similar mechanism.  Since we can not use a 2-dimensional sign definition for sorting, we create a separate list of order symbols.  The ordering of the symbols is subjective and based on a particular theory of sorting.  The most productive is Valerie Sutton’s theory of the SignSpelling Sequence.</a:t>
            </a:r>
          </a:p>
        </p:txBody>
      </p:sp>
      <p:pic>
        <p:nvPicPr>
          <p:cNvPr id="251" name="Screen Shot 2016-06-08 at 2.07.32 PM.png"/>
          <p:cNvPicPr>
            <a:picLocks noChangeAspect="1"/>
          </p:cNvPicPr>
          <p:nvPr/>
        </p:nvPicPr>
        <p:blipFill>
          <a:blip r:embed="rId3">
            <a:extLst/>
          </a:blip>
          <a:stretch>
            <a:fillRect/>
          </a:stretch>
        </p:blipFill>
        <p:spPr>
          <a:xfrm>
            <a:off x="318614" y="1829451"/>
            <a:ext cx="2501901" cy="4927601"/>
          </a:xfrm>
          <a:prstGeom prst="rect">
            <a:avLst/>
          </a:prstGeom>
          <a:ln w="12700">
            <a:miter lim="400000"/>
          </a:ln>
        </p:spPr>
      </p:pic>
    </p:spTree>
  </p:cSld>
  <p:clrMapOvr>
    <a:masterClrMapping/>
  </p:clrMapOvr>
  <p:transition xmlns:p14="http://schemas.microsoft.com/office/powerpoint/2010/main" spd="slow"/>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1582</Words>
  <Application>Microsoft Macintosh PowerPoint</Application>
  <PresentationFormat>Custom</PresentationFormat>
  <Paragraphs>167</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White</vt:lpstr>
      <vt:lpstr>PowerPoint Presentation</vt:lpstr>
      <vt:lpstr>The Big Umbrella of the Center for Sutton Movement Writing </vt:lpstr>
      <vt:lpstr>PowerPoint Presentation</vt:lpstr>
      <vt:lpstr>Formal SignWriting is…</vt:lpstr>
      <vt:lpstr>PowerPoint Presentation</vt:lpstr>
      <vt:lpstr>Formal Conventions</vt:lpstr>
      <vt:lpstr>Freeform Construction</vt:lpstr>
      <vt:lpstr>Formal Order</vt:lpstr>
      <vt:lpstr>Formal Order</vt:lpstr>
      <vt:lpstr>Formal Language</vt:lpstr>
      <vt:lpstr>Formal SignWriting and Fonts</vt:lpstr>
      <vt:lpstr>Formal SignWriting Individual Sign Copy and Paste</vt:lpstr>
      <vt:lpstr>Formal SignWriting Multiple Sign Copy and Paste</vt:lpstr>
      <vt:lpstr>Formal SignWriting UTF-8 and Unicode Planes</vt:lpstr>
      <vt:lpstr>2016 Highlight - SignCorpus</vt:lpstr>
      <vt:lpstr>Imagine</vt:lpstr>
      <vt:lpstr>Innovation Adoption</vt:lpstr>
      <vt:lpstr>Wikimedia</vt:lpstr>
      <vt:lpstr>Realize</vt:lpstr>
      <vt:lpstr>Wikimedia Labs</vt:lpstr>
      <vt:lpstr>Progress</vt:lpstr>
      <vt:lpstr>SignWriting Gadget and Keyboard</vt:lpstr>
      <vt:lpstr>Snowball</vt:lpstr>
      <vt:lpstr>Wikimedia Incubator</vt:lpstr>
      <vt:lpstr>Spread the word</vt:lpstr>
      <vt:lpstr>Real World Impact</vt:lpstr>
      <vt:lpstr>PowerPoint Presentation</vt:lpstr>
      <vt:lpstr>The standards process</vt:lpstr>
      <vt:lpstr>The standards process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Valerie Sutton</cp:lastModifiedBy>
  <cp:revision>1</cp:revision>
  <dcterms:modified xsi:type="dcterms:W3CDTF">2016-07-16T03:10:02Z</dcterms:modified>
</cp:coreProperties>
</file>