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7" r:id="rId23"/>
    <p:sldId id="280" r:id="rId24"/>
    <p:sldId id="281" r:id="rId25"/>
    <p:sldId id="282" r:id="rId26"/>
    <p:sldId id="283" r:id="rId27"/>
    <p:sldId id="288" r:id="rId28"/>
    <p:sldId id="289" r:id="rId29"/>
    <p:sldId id="291" r:id="rId30"/>
    <p:sldId id="284" r:id="rId31"/>
    <p:sldId id="286" r:id="rId32"/>
    <p:sldId id="275" r:id="rId33"/>
    <p:sldId id="276" r:id="rId34"/>
    <p:sldId id="292" r:id="rId35"/>
    <p:sldId id="301" r:id="rId36"/>
    <p:sldId id="30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296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01"/>
  </p:normalViewPr>
  <p:slideViewPr>
    <p:cSldViewPr>
      <p:cViewPr varScale="1">
        <p:scale>
          <a:sx n="78" d="100"/>
          <a:sy n="78" d="100"/>
        </p:scale>
        <p:origin x="5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3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4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9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0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1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9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9A68-1A6D-49C8-9E71-3AD0EB4906CD}" type="datetimeFigureOut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B83C-034C-447E-8989-8C4F472A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0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4294"/>
            <a:ext cx="6781800" cy="26445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“What three little pigs and a hungry wolf can teach us about sign language grammar.”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By James Shepard-Kegl, Nicaraguan Sign Language Projects, Inc. (2015)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" y="381000"/>
            <a:ext cx="50482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7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thanks also to Yuri Shepard-Kegl, our narrator for the </a:t>
            </a:r>
            <a:r>
              <a:rPr lang="en-US" i="1" dirty="0"/>
              <a:t>Three Little Pigs</a:t>
            </a:r>
            <a:r>
              <a:rPr lang="en-US" dirty="0"/>
              <a:t>.</a:t>
            </a:r>
          </a:p>
          <a:p>
            <a:r>
              <a:rPr lang="en-US" dirty="0"/>
              <a:t>Yuri is from Bluefields and ISN is her first language.  However, Yuri has lived in the USA for 9 years, and therefore has to code switch between ISN and ASL.  For our purposes today, this does not matter.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876800"/>
            <a:ext cx="13716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 and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ISN:  Idioma de Señas de Nicaragua.  This is the preferred acronym chosen by ANSNIC, the Nicaraguan Deaf Association.</a:t>
            </a:r>
          </a:p>
          <a:p>
            <a:r>
              <a:rPr lang="en-US" dirty="0"/>
              <a:t>Following the end of the Contra War and with the advent of radically improved communications technology, we have noted increased borrowing of ASL lexicon in ISN.</a:t>
            </a:r>
          </a:p>
          <a:p>
            <a:r>
              <a:rPr lang="en-US" dirty="0"/>
              <a:t>Languages are dynamic.  Languages that do not borrow invariably perish.</a:t>
            </a:r>
          </a:p>
        </p:txBody>
      </p:sp>
    </p:spTree>
    <p:extLst>
      <p:ext uri="{BB962C8B-B14F-4D97-AF65-F5344CB8AC3E}">
        <p14:creationId xmlns:p14="http://schemas.microsoft.com/office/powerpoint/2010/main" val="3828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all signed languages similar?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Yes – all human languages are similar, and Deaf signers happen to be human.</a:t>
            </a:r>
          </a:p>
          <a:p>
            <a:r>
              <a:rPr lang="en-US" dirty="0"/>
              <a:t>Also, signed languages are visually based.  Signers are able to exploit signing space and various grammatical strategies to express spatial relationships in a way that speech driven languages cannot.</a:t>
            </a:r>
          </a:p>
          <a:p>
            <a:r>
              <a:rPr lang="en-US" dirty="0"/>
              <a:t>For example, ISN and ASL use a different set of classifiers.  But, a “classifier” is a “classifier” in any signed language. </a:t>
            </a:r>
          </a:p>
        </p:txBody>
      </p:sp>
    </p:spTree>
    <p:extLst>
      <p:ext uri="{BB962C8B-B14F-4D97-AF65-F5344CB8AC3E}">
        <p14:creationId xmlns:p14="http://schemas.microsoft.com/office/powerpoint/2010/main" val="310332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ISN iconic?</a:t>
            </a:r>
          </a:p>
          <a:p>
            <a:r>
              <a:rPr lang="en-US" sz="2800" dirty="0"/>
              <a:t>We argue: absolutely not, except in rare instances.</a:t>
            </a:r>
          </a:p>
          <a:p>
            <a:r>
              <a:rPr lang="en-US" sz="2800" dirty="0"/>
              <a:t>The sign for “5” is iconic:</a:t>
            </a:r>
          </a:p>
          <a:p>
            <a:r>
              <a:rPr lang="en-US" sz="2800" dirty="0"/>
              <a:t>The sign for “tree” does not look like a tree at all.  However, the sign certainly presents features that abstractly resemble prominent features associated with a tree.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23" y="2514600"/>
            <a:ext cx="577735" cy="81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13645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Iconicity or Resemblance?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look like a wolf to you?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about this?</a:t>
            </a:r>
          </a:p>
          <a:p>
            <a:endParaRPr lang="en-US" dirty="0"/>
          </a:p>
          <a:p>
            <a:r>
              <a:rPr lang="en-US" dirty="0"/>
              <a:t>This does, maybe: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83" y="2164843"/>
            <a:ext cx="3843337" cy="107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17" y="3349752"/>
            <a:ext cx="1869283" cy="95707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29" y="4352544"/>
            <a:ext cx="12573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70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/>
              <a:t>Resemblance</a:t>
            </a:r>
            <a:r>
              <a:rPr lang="en-US" sz="2400" dirty="0"/>
              <a:t>:  Signs often in some way look like a prominent feature or features associated with the concept they represent.  The feature may be obvious or abstract.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Resemblance vs. iconicity?  Sounds like just semantics.</a:t>
            </a:r>
          </a:p>
          <a:p>
            <a:r>
              <a:rPr lang="en-US" dirty="0"/>
              <a:t>If ISN signs were truly iconic, then ISN would be, more or less, a sequence of pictures – and while that would be a valid mode of communication, it is not what most of us would define as a language.</a:t>
            </a:r>
          </a:p>
        </p:txBody>
      </p:sp>
    </p:spTree>
    <p:extLst>
      <p:ext uri="{BB962C8B-B14F-4D97-AF65-F5344CB8AC3E}">
        <p14:creationId xmlns:p14="http://schemas.microsoft.com/office/powerpoint/2010/main" val="337406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ASL, Nicaraguan Sign Language’s lexicon includes initialized signs based upon the Spanish gloss.</a:t>
            </a:r>
          </a:p>
          <a:p>
            <a:r>
              <a:rPr lang="en-US" dirty="0"/>
              <a:t>Example:  </a:t>
            </a:r>
            <a:r>
              <a:rPr lang="en-US" i="1" dirty="0"/>
              <a:t>adulto</a:t>
            </a:r>
          </a:p>
          <a:p>
            <a:r>
              <a:rPr lang="en-US" dirty="0"/>
              <a:t>I suspect this sign was borrowed from ASL.</a:t>
            </a:r>
          </a:p>
          <a:p>
            <a:r>
              <a:rPr lang="en-US" dirty="0"/>
              <a:t>In Yuri’s six minute rendition of </a:t>
            </a:r>
            <a:r>
              <a:rPr lang="en-US" i="1" dirty="0"/>
              <a:t>The Three Little Pigs</a:t>
            </a:r>
            <a:r>
              <a:rPr lang="en-US" dirty="0"/>
              <a:t>, this was the only initialized sign she used.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1214755" cy="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Mama or </a:t>
            </a:r>
            <a:r>
              <a:rPr lang="en-US" b="1" dirty="0"/>
              <a:t>M</a:t>
            </a:r>
            <a:r>
              <a:rPr lang="en-US" dirty="0"/>
              <a:t>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in awhile, we see a shift from a non-initialized sign to one formed with an alphabet-hand shape.</a:t>
            </a:r>
          </a:p>
          <a:p>
            <a:r>
              <a:rPr lang="en-US" i="1" dirty="0"/>
              <a:t>Mama</a:t>
            </a:r>
            <a:r>
              <a:rPr lang="en-US" dirty="0"/>
              <a:t> from Yuri’s narrative:</a:t>
            </a:r>
          </a:p>
          <a:p>
            <a:endParaRPr lang="en-US" dirty="0"/>
          </a:p>
          <a:p>
            <a:r>
              <a:rPr lang="en-US" b="1" i="1" dirty="0"/>
              <a:t>M</a:t>
            </a:r>
            <a:r>
              <a:rPr lang="en-US" i="1" dirty="0"/>
              <a:t>ama by Sayda: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0" y="4267200"/>
            <a:ext cx="1306830" cy="914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52" y="3048000"/>
            <a:ext cx="990600" cy="8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initialize or not to initialize?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Initialization certainly presents an advantage for Spanish speakers who are trying to memorize signs. </a:t>
            </a:r>
          </a:p>
          <a:p>
            <a:r>
              <a:rPr lang="en-US" sz="2800" dirty="0"/>
              <a:t> Does initialization help Deaf students recognize the Spanish word for the sign in question?</a:t>
            </a:r>
          </a:p>
          <a:p>
            <a:r>
              <a:rPr lang="en-US" sz="2800" dirty="0"/>
              <a:t>Unless your Deaf baby is reading Spanish, initialization is of no particular benefit in first language acquisition.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95800"/>
            <a:ext cx="2362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just gesturing or is it signing?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storytellers  in spoken languages enhance their narratives with gestures – an emotional facial expression, a shrug of the shoulders.</a:t>
            </a:r>
          </a:p>
          <a:p>
            <a:r>
              <a:rPr lang="en-US" dirty="0"/>
              <a:t>Good storytellers in signed languages use gestures for the same purpose.</a:t>
            </a:r>
          </a:p>
          <a:p>
            <a:r>
              <a:rPr lang="en-US" dirty="0"/>
              <a:t>Yet, many signs have their origins in common gestures.</a:t>
            </a:r>
          </a:p>
          <a:p>
            <a:r>
              <a:rPr lang="en-US" dirty="0"/>
              <a:t>So, what is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63387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signed languages even languages?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Sure, linguists say as much, but ---</a:t>
            </a:r>
          </a:p>
          <a:p>
            <a:r>
              <a:rPr lang="en-US" dirty="0"/>
              <a:t>Most people don’t really believe that!</a:t>
            </a:r>
          </a:p>
          <a:p>
            <a:r>
              <a:rPr lang="en-US" dirty="0"/>
              <a:t>Many educators don’t really believe that!</a:t>
            </a:r>
          </a:p>
          <a:p>
            <a:r>
              <a:rPr lang="en-US" dirty="0"/>
              <a:t>Teachers of Deaf only half believe it: “Sign language is an </a:t>
            </a:r>
            <a:r>
              <a:rPr lang="en-US" i="1" dirty="0"/>
              <a:t>inferior</a:t>
            </a:r>
            <a:r>
              <a:rPr lang="en-US" dirty="0"/>
              <a:t> language – limited lexicon, no real grammatical structure, not especially sophisticated.”</a:t>
            </a:r>
          </a:p>
          <a:p>
            <a:r>
              <a:rPr lang="en-US" dirty="0"/>
              <a:t>Deaf signers only half believe it, too.</a:t>
            </a:r>
          </a:p>
        </p:txBody>
      </p:sp>
    </p:spTree>
    <p:extLst>
      <p:ext uri="{BB962C8B-B14F-4D97-AF65-F5344CB8AC3E}">
        <p14:creationId xmlns:p14="http://schemas.microsoft.com/office/powerpoint/2010/main" val="2545432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 is composed of many elements, each meaningless by itself, but together representing a concept.</a:t>
            </a:r>
          </a:p>
          <a:p>
            <a:r>
              <a:rPr lang="en-US" dirty="0"/>
              <a:t>Components of signs (or grammar): hand shape, hand shape orientation, hand motion, eye gazing, facial expression.</a:t>
            </a:r>
          </a:p>
          <a:p>
            <a:r>
              <a:rPr lang="en-US" dirty="0"/>
              <a:t>Signs can be supplemented with gestures.</a:t>
            </a:r>
          </a:p>
        </p:txBody>
      </p:sp>
    </p:spTree>
    <p:extLst>
      <p:ext uri="{BB962C8B-B14F-4D97-AF65-F5344CB8AC3E}">
        <p14:creationId xmlns:p14="http://schemas.microsoft.com/office/powerpoint/2010/main" val="242923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Gestures make communication more vivid but are not integral to the signs.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pig saunters.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8" y="2209800"/>
            <a:ext cx="54637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1600200" cy="1981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99916"/>
            <a:ext cx="1453197" cy="126796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191000"/>
            <a:ext cx="2468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3605593"/>
            <a:ext cx="1445133" cy="227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8333" y="5798820"/>
            <a:ext cx="4705350" cy="10355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Thanks to Golden Book Publishing  Co. for use of </a:t>
            </a:r>
            <a:r>
              <a:rPr lang="en-US" sz="1600" i="1" dirty="0">
                <a:effectLst/>
                <a:latin typeface="Calibri"/>
                <a:ea typeface="Calibri"/>
                <a:cs typeface="Times New Roman"/>
              </a:rPr>
              <a:t>The Three Little Pigs,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adapted by 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Alan Benjamin 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with 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illustrations by Lilian Obligado 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(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New York, 1988)</a:t>
            </a:r>
          </a:p>
        </p:txBody>
      </p:sp>
    </p:spTree>
    <p:extLst>
      <p:ext uri="{BB962C8B-B14F-4D97-AF65-F5344CB8AC3E}">
        <p14:creationId xmlns:p14="http://schemas.microsoft.com/office/powerpoint/2010/main" val="404881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SignWriting affords us a closer look.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saunter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42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08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our microscope….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downward eye gaze, the person-by-legs classifier hand shape and the ambling movement of the hand shape are all components of the sign for the verb “saunter”.</a:t>
            </a:r>
          </a:p>
          <a:p>
            <a:r>
              <a:rPr lang="en-US" dirty="0"/>
              <a:t>Yuri </a:t>
            </a:r>
            <a:r>
              <a:rPr lang="en-US" b="1" dirty="0"/>
              <a:t>gestures</a:t>
            </a:r>
            <a:r>
              <a:rPr lang="en-US" dirty="0"/>
              <a:t> by raising and lowering her two shoulders, one after the other, to supplement her signing</a:t>
            </a:r>
            <a:r>
              <a:rPr lang="en-US" b="1" dirty="0"/>
              <a:t>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784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9959"/>
            <a:ext cx="3456970" cy="298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pantomime or is it signing?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9959"/>
            <a:ext cx="8229600" cy="4525963"/>
          </a:xfrm>
        </p:spPr>
        <p:txBody>
          <a:bodyPr/>
          <a:lstStyle/>
          <a:p>
            <a:r>
              <a:rPr lang="en-US" dirty="0"/>
              <a:t>Pantomime:  an act without words but with gestures and bodily movements only.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95132"/>
            <a:ext cx="838200" cy="685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50038"/>
            <a:ext cx="1924050" cy="9671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969414"/>
            <a:ext cx="1143000" cy="70945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73870"/>
            <a:ext cx="1066800" cy="1024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4863196"/>
            <a:ext cx="12096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….</a:t>
            </a:r>
          </a:p>
        </p:txBody>
      </p:sp>
      <p:sp>
        <p:nvSpPr>
          <p:cNvPr id="9" name="Oval 8"/>
          <p:cNvSpPr/>
          <p:nvPr/>
        </p:nvSpPr>
        <p:spPr>
          <a:xfrm>
            <a:off x="4955381" y="4495800"/>
            <a:ext cx="2740819" cy="1600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54873"/>
            <a:ext cx="1066800" cy="16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41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 is a PRODUCTIVE language.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sign is made with a </a:t>
            </a:r>
            <a:r>
              <a:rPr lang="en-US" b="1" dirty="0"/>
              <a:t>handling classifier </a:t>
            </a:r>
            <a:r>
              <a:rPr lang="en-US" dirty="0"/>
              <a:t>– a technique that Yuri employs frequently when she needs to produce a sign on the spot.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72300"/>
            <a:ext cx="45434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810000" y="4604478"/>
            <a:ext cx="1600200" cy="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9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ISN grammar rule:  In a verb of motion or location, the eyes follow (or gaze at) the classifier serving as the theme.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553694" cy="416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29000" y="3124200"/>
            <a:ext cx="220980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1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Classifier hand shapes, incorporated into verbs, are used to show appearance, location and/or movement. </a:t>
            </a:r>
          </a:p>
          <a:p>
            <a:r>
              <a:rPr lang="en-US" dirty="0"/>
              <a:t>After a signer indicates some particular thing, a classifier can be used to show where the thing is located, what it looks like and where and how it moves. </a:t>
            </a:r>
          </a:p>
          <a:p>
            <a:r>
              <a:rPr lang="en-US" dirty="0"/>
              <a:t>In the case of a physical object, the classifier may resemble its surface feature, depth or general shape. </a:t>
            </a:r>
          </a:p>
        </p:txBody>
      </p:sp>
    </p:spTree>
    <p:extLst>
      <p:ext uri="{BB962C8B-B14F-4D97-AF65-F5344CB8AC3E}">
        <p14:creationId xmlns:p14="http://schemas.microsoft.com/office/powerpoint/2010/main" val="364892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 are people, too.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Classifiers represent living things, too, especially people.</a:t>
            </a:r>
          </a:p>
          <a:p>
            <a:r>
              <a:rPr lang="en-US" b="1" dirty="0"/>
              <a:t>There are two rules to guide you in producing and using classifiers when constructing a sentence: 1) The classifier relates back to an already specified person or thing.  2) The classifier becomes part of the verb that shows where and how the person or thing moves.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84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49590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This </a:t>
            </a:r>
            <a:r>
              <a:rPr lang="en-US" dirty="0"/>
              <a:t>handling classifier relates back to the identified person.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37560"/>
            <a:ext cx="1652534" cy="12485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14472"/>
            <a:ext cx="1983582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47611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antecedent noun: </a:t>
            </a:r>
            <a:r>
              <a:rPr lang="en-US" sz="2000" i="1" dirty="0"/>
              <a:t>man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761190"/>
            <a:ext cx="23645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verb phrase produced with </a:t>
            </a:r>
            <a:r>
              <a:rPr lang="en-US" sz="2000" b="1" dirty="0"/>
              <a:t>handling classifier</a:t>
            </a:r>
            <a:r>
              <a:rPr lang="en-US" sz="2000" dirty="0"/>
              <a:t>: </a:t>
            </a:r>
            <a:r>
              <a:rPr lang="en-US" sz="2000" i="1" dirty="0"/>
              <a:t>pushing cart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174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“Anybody from Missouri?”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can’t show me why signed languages are at a par with speech driven languages, then maybe you don’t really believe it, either.</a:t>
            </a:r>
          </a:p>
          <a:p>
            <a:r>
              <a:rPr lang="en-US" dirty="0"/>
              <a:t>Hearing school children are taught metalinguistic skills in elementary school.  </a:t>
            </a:r>
          </a:p>
          <a:p>
            <a:r>
              <a:rPr lang="en-US" dirty="0"/>
              <a:t>Deaf children, interpreters, teachers of Deaf are almost never taught such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38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nslp\AppData\Local\Temp\SNAGHTML470d04e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45792"/>
            <a:ext cx="1524000" cy="1969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/>
              <a:t>The old man carries a heavy bale of straw on his back.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More productive signs using handling classifiers: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ISN dictionaries list only a 1000 or so signs.</a:t>
            </a:r>
          </a:p>
          <a:p>
            <a:r>
              <a:rPr lang="en-US" sz="3000" dirty="0"/>
              <a:t>With handling &amp; shape classifiers, signers are able to produce signs as needed.</a:t>
            </a:r>
          </a:p>
          <a:p>
            <a:r>
              <a:rPr lang="en-US" sz="3000" dirty="0"/>
              <a:t>With </a:t>
            </a:r>
            <a:r>
              <a:rPr lang="en-US" sz="3000" b="1" dirty="0"/>
              <a:t>productive signing</a:t>
            </a:r>
            <a:r>
              <a:rPr lang="en-US" sz="3000" dirty="0"/>
              <a:t>, the number of potential signs is enormous.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75318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45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speech driven vs. signed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signer takes advantage of three dimensional </a:t>
            </a:r>
            <a:r>
              <a:rPr lang="en-US" i="1" dirty="0"/>
              <a:t>signing space</a:t>
            </a:r>
            <a:r>
              <a:rPr lang="en-US" dirty="0"/>
              <a:t> to convey direction and movement.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37688"/>
            <a:ext cx="457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3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object of the preposition vs. locative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ISN, action and spatial relationship (“from”, “to”, “on”, “at”, and so forth) are merged within the spatial verb.  </a:t>
            </a:r>
          </a:p>
          <a:p>
            <a:r>
              <a:rPr lang="en-US" dirty="0"/>
              <a:t>The grammatical term “object of the preposition”, common in languages that use prepositions to describe spatial relationships, is not applicable.</a:t>
            </a:r>
          </a:p>
          <a:p>
            <a:r>
              <a:rPr lang="en-US" dirty="0"/>
              <a:t> But, the object of this kind of sentence is not a direct object, either.  Linguists prefer the label “</a:t>
            </a:r>
            <a:r>
              <a:rPr lang="en-US" b="1" dirty="0"/>
              <a:t>locative object</a:t>
            </a:r>
            <a:r>
              <a:rPr lang="en-US" dirty="0"/>
              <a:t>” to describe the sign that specifies a location.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13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Spatial verbs that show direction and movement are called </a:t>
            </a:r>
            <a:r>
              <a:rPr lang="en-US" sz="4000" b="1" dirty="0"/>
              <a:t>directional verbs</a:t>
            </a:r>
            <a:r>
              <a:rPr lang="en-US" sz="4000" i="1" dirty="0"/>
              <a:t>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Directional verbs show source location (example: “to depart”), goal location (example: “to touch”), or both. </a:t>
            </a:r>
          </a:p>
          <a:p>
            <a:r>
              <a:rPr lang="en-US" dirty="0"/>
              <a:t>Alternative terminology:  A spatial verb is a type of  </a:t>
            </a:r>
            <a:r>
              <a:rPr lang="en-US" b="1" dirty="0"/>
              <a:t>applicative verb</a:t>
            </a:r>
            <a:r>
              <a:rPr lang="en-US" dirty="0"/>
              <a:t>.  The object within the applicative verb is called an </a:t>
            </a:r>
            <a:r>
              <a:rPr lang="en-US" b="1" dirty="0"/>
              <a:t>applied object</a:t>
            </a:r>
            <a:r>
              <a:rPr lang="en-US" dirty="0"/>
              <a:t>.</a:t>
            </a:r>
          </a:p>
          <a:p>
            <a:r>
              <a:rPr lang="en-US" dirty="0"/>
              <a:t>The applied object is constructed with a </a:t>
            </a:r>
            <a:r>
              <a:rPr lang="en-US" b="1" dirty="0"/>
              <a:t>classifier clitic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877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spatial verb grammatical labels and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spatial verb, </a:t>
            </a:r>
            <a:r>
              <a:rPr lang="en-US" b="1" dirty="0"/>
              <a:t>grounded object </a:t>
            </a:r>
            <a:r>
              <a:rPr lang="en-US" dirty="0"/>
              <a:t>must precede </a:t>
            </a:r>
            <a:r>
              <a:rPr lang="en-US" b="1" dirty="0"/>
              <a:t>moving figure.</a:t>
            </a:r>
          </a:p>
          <a:p>
            <a:r>
              <a:rPr lang="en-US" dirty="0"/>
              <a:t>Hence, the word order tends to be object-subject-verb.</a:t>
            </a:r>
          </a:p>
          <a:p>
            <a:r>
              <a:rPr lang="en-US" dirty="0"/>
              <a:t>When signing a spatial verb with a source location or a goal location or both, your eyes must follow the moving figure.  This eye gazing is called </a:t>
            </a:r>
            <a:r>
              <a:rPr lang="en-US" b="1" dirty="0"/>
              <a:t>smooth pursuit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08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spatial verb parts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Grounded object</a:t>
            </a:r>
          </a:p>
          <a:p>
            <a:r>
              <a:rPr lang="en-US" dirty="0"/>
              <a:t>Moving figure</a:t>
            </a:r>
          </a:p>
          <a:p>
            <a:r>
              <a:rPr lang="en-US" dirty="0"/>
              <a:t>Source location</a:t>
            </a:r>
          </a:p>
          <a:p>
            <a:r>
              <a:rPr lang="en-US" dirty="0"/>
              <a:t>Goal location</a:t>
            </a:r>
          </a:p>
          <a:p>
            <a:r>
              <a:rPr lang="en-US" dirty="0"/>
              <a:t>Classifier clitic</a:t>
            </a:r>
          </a:p>
          <a:p>
            <a:r>
              <a:rPr lang="en-US" dirty="0"/>
              <a:t>Smooth pursuit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3524250" cy="16360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11" y="4038600"/>
            <a:ext cx="5672257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67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minds see two different signs separated by a very weak boundary.  </a:t>
            </a:r>
          </a:p>
          <a:p>
            <a:r>
              <a:rPr lang="en-US" dirty="0"/>
              <a:t>The grounded object classifier is a </a:t>
            </a:r>
            <a:r>
              <a:rPr lang="en-US" i="1" dirty="0"/>
              <a:t>clitic.</a:t>
            </a:r>
            <a:endParaRPr lang="en-US" dirty="0"/>
          </a:p>
          <a:p>
            <a:r>
              <a:rPr lang="en-US" b="1" dirty="0"/>
              <a:t>Classifier clitic</a:t>
            </a:r>
            <a:r>
              <a:rPr lang="en-US" dirty="0"/>
              <a:t>: simply means that while the classifier carries its own meaning, it cannot function as a separate sign.  Instead, the classifier must be linked with the verb. </a:t>
            </a:r>
          </a:p>
        </p:txBody>
      </p:sp>
    </p:spTree>
    <p:extLst>
      <p:ext uri="{BB962C8B-B14F-4D97-AF65-F5344CB8AC3E}">
        <p14:creationId xmlns:p14="http://schemas.microsoft.com/office/powerpoint/2010/main" val="3249958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06" y="2721201"/>
            <a:ext cx="3342894" cy="298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Yuri:  </a:t>
            </a:r>
            <a:r>
              <a:rPr lang="en-US" sz="3200" i="1" dirty="0"/>
              <a:t>The wolf looks up, has an idea, climbs the house, climbs onto the roof….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7213"/>
            <a:ext cx="2743200" cy="1524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35" y="1820374"/>
            <a:ext cx="1576198" cy="9008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79" y="1758831"/>
            <a:ext cx="2514600" cy="12823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03130"/>
            <a:ext cx="1447800" cy="199993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02" y="4162044"/>
            <a:ext cx="990600" cy="108210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81400"/>
            <a:ext cx="1676400" cy="1862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4162044"/>
            <a:ext cx="154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89580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the spatial verb: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order:  subject-object-verb.</a:t>
            </a:r>
          </a:p>
          <a:p>
            <a:r>
              <a:rPr lang="en-US" dirty="0"/>
              <a:t>This is a compound sentence involving a topicalized subject, plain verb construction and spatial verb construction.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7086"/>
            <a:ext cx="3535680" cy="2057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8" y="4695825"/>
            <a:ext cx="1295400" cy="1123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38569"/>
            <a:ext cx="2198370" cy="2393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4938" y="5189982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12695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/>
              <a:t>Components of the directional spatial verb: grounded object.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CLASSIFIER CLITIC (in red):  Flat surface classifier.  This is the grounded object within the spatial verb.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0768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04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Metalinguistic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definition: a highfalutin way of saying someone is aware of how language is constructed</a:t>
            </a:r>
          </a:p>
          <a:p>
            <a:r>
              <a:rPr lang="en-US" dirty="0"/>
              <a:t>For our purposes: being able to discuss grammatical rules using labels</a:t>
            </a:r>
          </a:p>
          <a:p>
            <a:r>
              <a:rPr lang="en-US" dirty="0"/>
              <a:t>Hearing fourth graders learn labels for speech driven languages: nouns, verbs, adjectives, adverbs, prepositions, subjects, predicates, objects, tense, conjugations, etc.</a:t>
            </a:r>
          </a:p>
        </p:txBody>
      </p:sp>
    </p:spTree>
    <p:extLst>
      <p:ext uri="{BB962C8B-B14F-4D97-AF65-F5344CB8AC3E}">
        <p14:creationId xmlns:p14="http://schemas.microsoft.com/office/powerpoint/2010/main" val="1137712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Components of the directional spatial verb: moving figure – the theme.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CLASSIFIER: Person-by-arms &amp; legs (in green).  This is the moving figure classifier that relates back to the noun “</a:t>
            </a:r>
            <a:r>
              <a:rPr lang="en-US" i="1" dirty="0"/>
              <a:t>wolf</a:t>
            </a:r>
            <a:r>
              <a:rPr lang="en-US" dirty="0"/>
              <a:t>” – the subject of the sentence.  This classifier also  serves as the subject or theme within the spatial verb.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114800"/>
            <a:ext cx="3886199" cy="24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142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Components of the directional spatial verb: movement from source and/or to goal locations.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The movement and contact symbols (in blue) depict the action – the verb within the spatial verb.</a:t>
            </a:r>
          </a:p>
          <a:p>
            <a:r>
              <a:rPr lang="en-US" dirty="0"/>
              <a:t>Remember to use your eyes to follow the moving figure in smooth pursuit.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15754"/>
            <a:ext cx="4008926" cy="25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48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And we’ve barely scratched the surface 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locative verbs</a:t>
            </a:r>
          </a:p>
          <a:p>
            <a:r>
              <a:rPr lang="en-US" dirty="0"/>
              <a:t>Inflecting verbs</a:t>
            </a:r>
          </a:p>
          <a:p>
            <a:r>
              <a:rPr lang="en-US" dirty="0"/>
              <a:t>Serial verbs (common in ISN)</a:t>
            </a:r>
          </a:p>
          <a:p>
            <a:r>
              <a:rPr lang="en-US" dirty="0"/>
              <a:t>Negation</a:t>
            </a:r>
          </a:p>
          <a:p>
            <a:r>
              <a:rPr lang="en-US" dirty="0"/>
              <a:t>Distributive aspect</a:t>
            </a:r>
          </a:p>
          <a:p>
            <a:r>
              <a:rPr lang="en-US" dirty="0"/>
              <a:t>Tense marking</a:t>
            </a:r>
          </a:p>
          <a:p>
            <a:r>
              <a:rPr lang="en-US" dirty="0"/>
              <a:t>Topicalization</a:t>
            </a:r>
          </a:p>
          <a:p>
            <a:r>
              <a:rPr lang="en-US" dirty="0"/>
              <a:t>Relative clauses</a:t>
            </a:r>
          </a:p>
        </p:txBody>
      </p:sp>
    </p:spTree>
    <p:extLst>
      <p:ext uri="{BB962C8B-B14F-4D97-AF65-F5344CB8AC3E}">
        <p14:creationId xmlns:p14="http://schemas.microsoft.com/office/powerpoint/2010/main" val="1460571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Can the grammar of a sign language be taught in a workshop?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our experience, positively NOT</a:t>
            </a:r>
          </a:p>
          <a:p>
            <a:r>
              <a:rPr lang="en-US" dirty="0"/>
              <a:t>A series of workshops would be required.</a:t>
            </a:r>
          </a:p>
          <a:p>
            <a:r>
              <a:rPr lang="en-US" dirty="0"/>
              <a:t>“Series of workshops” – another expression for a school course</a:t>
            </a:r>
          </a:p>
        </p:txBody>
      </p:sp>
    </p:spTree>
    <p:extLst>
      <p:ext uri="{BB962C8B-B14F-4D97-AF65-F5344CB8AC3E}">
        <p14:creationId xmlns:p14="http://schemas.microsoft.com/office/powerpoint/2010/main" val="872687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Does SW have a function in teaching grammar?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picture is worth a thousand words</a:t>
            </a:r>
          </a:p>
          <a:p>
            <a:r>
              <a:rPr lang="en-US" dirty="0"/>
              <a:t>But, not practical with chalk and blackboard</a:t>
            </a:r>
          </a:p>
          <a:p>
            <a:r>
              <a:rPr lang="en-US" dirty="0"/>
              <a:t>Not practical for taking notes</a:t>
            </a:r>
          </a:p>
          <a:p>
            <a:r>
              <a:rPr lang="en-US" dirty="0"/>
              <a:t>Do we rely on tape recorders to teach English grammar?</a:t>
            </a:r>
          </a:p>
        </p:txBody>
      </p:sp>
    </p:spTree>
    <p:extLst>
      <p:ext uri="{BB962C8B-B14F-4D97-AF65-F5344CB8AC3E}">
        <p14:creationId xmlns:p14="http://schemas.microsoft.com/office/powerpoint/2010/main" val="3384987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RESPECT</a:t>
            </a:r>
          </a:p>
          <a:p>
            <a:r>
              <a:rPr lang="en-US" sz="4000" dirty="0"/>
              <a:t>Teach grammar to teach respect for the signer</a:t>
            </a:r>
          </a:p>
          <a:p>
            <a:r>
              <a:rPr lang="en-US" sz="4000" dirty="0"/>
              <a:t>Learn to write the signed language to teach respect for the signer</a:t>
            </a:r>
          </a:p>
          <a:p>
            <a:r>
              <a:rPr lang="en-US" sz="4000" dirty="0"/>
              <a:t>Empower the signer with self-respect</a:t>
            </a:r>
          </a:p>
        </p:txBody>
      </p:sp>
    </p:spTree>
    <p:extLst>
      <p:ext uri="{BB962C8B-B14F-4D97-AF65-F5344CB8AC3E}">
        <p14:creationId xmlns:p14="http://schemas.microsoft.com/office/powerpoint/2010/main" val="1692102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“So where can I get ahold of one of these sign language grammar books for my signed language?”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943600" cy="482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1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ivory tower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language linguists discuss grammar labels that apply to signed languages: classifiers, clitics, spatial verbs, locative objects</a:t>
            </a:r>
          </a:p>
          <a:p>
            <a:r>
              <a:rPr lang="en-US" dirty="0"/>
              <a:t>Outside the ivory tower, few people are familiar with these labels.</a:t>
            </a:r>
          </a:p>
          <a:p>
            <a:r>
              <a:rPr lang="en-US" dirty="0"/>
              <a:t>How come Deaf 4</a:t>
            </a:r>
            <a:r>
              <a:rPr lang="en-US" baseline="30000" dirty="0"/>
              <a:t>th</a:t>
            </a:r>
            <a:r>
              <a:rPr lang="en-US" dirty="0"/>
              <a:t> graders aren’t taught this stuff?</a:t>
            </a:r>
          </a:p>
        </p:txBody>
      </p:sp>
    </p:spTree>
    <p:extLst>
      <p:ext uri="{BB962C8B-B14F-4D97-AF65-F5344CB8AC3E}">
        <p14:creationId xmlns:p14="http://schemas.microsoft.com/office/powerpoint/2010/main" val="11461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languages can be written.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favorite reason why signed language are not real languages: inherently unwritable.</a:t>
            </a:r>
          </a:p>
          <a:p>
            <a:r>
              <a:rPr lang="en-US" dirty="0"/>
              <a:t>But, this presentation is not about using SignWriting as an orthographic system.</a:t>
            </a:r>
          </a:p>
          <a:p>
            <a:r>
              <a:rPr lang="en-US" dirty="0"/>
              <a:t>This presentation is about integrating SignWriting in a course to teach schoolchildren the grammar of their signed language.</a:t>
            </a:r>
          </a:p>
        </p:txBody>
      </p:sp>
    </p:spTree>
    <p:extLst>
      <p:ext uri="{BB962C8B-B14F-4D97-AF65-F5344CB8AC3E}">
        <p14:creationId xmlns:p14="http://schemas.microsoft.com/office/powerpoint/2010/main" val="159753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RESPECT!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19662"/>
            <a:ext cx="2590800" cy="1938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Or, more accurately, self-respect!</a:t>
            </a:r>
          </a:p>
          <a:p>
            <a:r>
              <a:rPr lang="en-US" dirty="0"/>
              <a:t>The Deaf child/adult has to be convinced that sign languages are bona fide members of the human language club.</a:t>
            </a:r>
          </a:p>
          <a:p>
            <a:r>
              <a:rPr lang="en-US" dirty="0"/>
              <a:t>Self-respect is empowering.</a:t>
            </a:r>
          </a:p>
          <a:p>
            <a:r>
              <a:rPr lang="en-US" dirty="0"/>
              <a:t>Empowered individuals demand respect from others.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93531"/>
            <a:ext cx="183356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2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Years of videotaping Deaf Nicaraguans with first language ISN fluency.</a:t>
            </a:r>
          </a:p>
          <a:p>
            <a:r>
              <a:rPr lang="en-US" dirty="0"/>
              <a:t>Presenting drawings and non-verbal cartoons to elicit sentences and narratives.</a:t>
            </a:r>
          </a:p>
          <a:p>
            <a:r>
              <a:rPr lang="en-US" dirty="0"/>
              <a:t>Simply asking informants to describe personal experiences or to use a particular sign in a sentence.</a:t>
            </a:r>
          </a:p>
          <a:p>
            <a:r>
              <a:rPr lang="en-US" dirty="0"/>
              <a:t>Transcribing results using SignWriting.</a:t>
            </a:r>
          </a:p>
        </p:txBody>
      </p:sp>
    </p:spTree>
    <p:extLst>
      <p:ext uri="{BB962C8B-B14F-4D97-AF65-F5344CB8AC3E}">
        <p14:creationId xmlns:p14="http://schemas.microsoft.com/office/powerpoint/2010/main" val="125867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 (2)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1752600" cy="175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Analyzing recordings and transcriptions to look for grammatical patterns.</a:t>
            </a:r>
          </a:p>
          <a:p>
            <a:r>
              <a:rPr lang="en-US" dirty="0"/>
              <a:t>Comparing input from multiple sources to confirm consistent patterns.</a:t>
            </a:r>
          </a:p>
          <a:p>
            <a:r>
              <a:rPr lang="en-US" dirty="0"/>
              <a:t>Special thanks to Sayda Parrales Rocha from Managua for months of participation as an informant.  Sayda is natively fluent in ISN, and had minimal exposure to ASL users.</a:t>
            </a:r>
          </a:p>
        </p:txBody>
      </p:sp>
    </p:spTree>
    <p:extLst>
      <p:ext uri="{BB962C8B-B14F-4D97-AF65-F5344CB8AC3E}">
        <p14:creationId xmlns:p14="http://schemas.microsoft.com/office/powerpoint/2010/main" val="106490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2178</Words>
  <Application>Microsoft Macintosh PowerPoint</Application>
  <PresentationFormat>On-screen Show (4:3)</PresentationFormat>
  <Paragraphs>182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PowerPoint Presentation</vt:lpstr>
      <vt:lpstr>Are signed languages even languages?</vt:lpstr>
      <vt:lpstr>“Anybody from Missouri?”</vt:lpstr>
      <vt:lpstr>Metalinguistic skills</vt:lpstr>
      <vt:lpstr>Life in the ivory tower</vt:lpstr>
      <vt:lpstr>Real languages can be written.</vt:lpstr>
      <vt:lpstr>It’s all about RESPECT!</vt:lpstr>
      <vt:lpstr>Research Methodology (1)</vt:lpstr>
      <vt:lpstr>Research Methodology (2)</vt:lpstr>
      <vt:lpstr>Research Methodology (3)</vt:lpstr>
      <vt:lpstr>ISN and ASL</vt:lpstr>
      <vt:lpstr>Are all signed languages similar?</vt:lpstr>
      <vt:lpstr>Iconicity</vt:lpstr>
      <vt:lpstr>Iconicity or Resemblance?</vt:lpstr>
      <vt:lpstr>Resemblance:  Signs often in some way look like a prominent feature or features associated with the concept they represent.  The feature may be obvious or abstract. </vt:lpstr>
      <vt:lpstr>Initialization</vt:lpstr>
      <vt:lpstr>Mama or Mama</vt:lpstr>
      <vt:lpstr>To initialize or not to initialize?</vt:lpstr>
      <vt:lpstr>Is it just gesturing or is it signing?</vt:lpstr>
      <vt:lpstr>Think FUNCTION</vt:lpstr>
      <vt:lpstr>Gestures make communication more vivid but are not integral to the signs.</vt:lpstr>
      <vt:lpstr>SignWriting affords us a closer look.</vt:lpstr>
      <vt:lpstr>Under our microscope….</vt:lpstr>
      <vt:lpstr>Is it pantomime or is it signing?</vt:lpstr>
      <vt:lpstr>ISN is a PRODUCTIVE language.</vt:lpstr>
      <vt:lpstr>ISN grammar rule:  In a verb of motion or location, the eyes follow (or gaze at) the classifier serving as the theme.</vt:lpstr>
      <vt:lpstr>Classifiers</vt:lpstr>
      <vt:lpstr>Classifiers are people, too.</vt:lpstr>
      <vt:lpstr>This handling classifier relates back to the identified person.</vt:lpstr>
      <vt:lpstr>The old man carries a heavy bale of straw on his back.</vt:lpstr>
      <vt:lpstr>speech driven vs. signed languages</vt:lpstr>
      <vt:lpstr>object of the preposition vs. locative object</vt:lpstr>
      <vt:lpstr>Spatial verbs that show direction and movement are called directional verbs.</vt:lpstr>
      <vt:lpstr>spatial verb grammatical labels and rules</vt:lpstr>
      <vt:lpstr>directional spatial verb parts</vt:lpstr>
      <vt:lpstr>clitics</vt:lpstr>
      <vt:lpstr>Yuri:  The wolf looks up, has an idea, climbs the house, climbs onto the roof….</vt:lpstr>
      <vt:lpstr>Focusing on the spatial verb:</vt:lpstr>
      <vt:lpstr>Components of the directional spatial verb: grounded object. </vt:lpstr>
      <vt:lpstr>Components of the directional spatial verb: moving figure – the theme.</vt:lpstr>
      <vt:lpstr>Components of the directional spatial verb: movement from source and/or to goal locations.</vt:lpstr>
      <vt:lpstr>And we’ve barely scratched the surface --</vt:lpstr>
      <vt:lpstr>Can the grammar of a sign language be taught in a workshop?</vt:lpstr>
      <vt:lpstr>Does SW have a function in teaching grammar?</vt:lpstr>
      <vt:lpstr>WHY?</vt:lpstr>
      <vt:lpstr>“So where can I get ahold of one of these sign language grammar books for my signed language?”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nslp</dc:creator>
  <cp:lastModifiedBy>Microsoft Office User</cp:lastModifiedBy>
  <cp:revision>71</cp:revision>
  <dcterms:created xsi:type="dcterms:W3CDTF">2014-05-01T17:54:04Z</dcterms:created>
  <dcterms:modified xsi:type="dcterms:W3CDTF">2024-12-03T04:35:47Z</dcterms:modified>
</cp:coreProperties>
</file>