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0" r:id="rId4"/>
    <p:sldId id="282" r:id="rId5"/>
    <p:sldId id="286" r:id="rId6"/>
    <p:sldId id="284" r:id="rId7"/>
    <p:sldId id="260" r:id="rId8"/>
    <p:sldId id="261" r:id="rId9"/>
    <p:sldId id="304" r:id="rId10"/>
    <p:sldId id="305" r:id="rId11"/>
    <p:sldId id="306" r:id="rId12"/>
    <p:sldId id="287" r:id="rId13"/>
    <p:sldId id="307" r:id="rId14"/>
    <p:sldId id="308" r:id="rId15"/>
    <p:sldId id="309" r:id="rId16"/>
    <p:sldId id="310" r:id="rId17"/>
    <p:sldId id="311" r:id="rId18"/>
    <p:sldId id="297" r:id="rId19"/>
    <p:sldId id="298" r:id="rId20"/>
    <p:sldId id="262" r:id="rId21"/>
    <p:sldId id="299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1242" autoAdjust="0"/>
  </p:normalViewPr>
  <p:slideViewPr>
    <p:cSldViewPr snapToGrid="0">
      <p:cViewPr varScale="1">
        <p:scale>
          <a:sx n="70" d="100"/>
          <a:sy n="70" d="100"/>
        </p:scale>
        <p:origin x="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21708-6DB6-48A9-8C34-1EF9B8BC30AD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517FE-0F42-4383-8B76-CF00580E4A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96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17FE-0F42-4383-8B76-CF00580E4A4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32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17FE-0F42-4383-8B76-CF00580E4A4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97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Colocar a mão e os parâmetros da Libras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17FE-0F42-4383-8B76-CF00580E4A4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00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17FE-0F42-4383-8B76-CF00580E4A4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45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D4BA5-CCDE-2C1A-9D91-FD66A3F0B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4BB94F-A38C-B408-B719-A67B91BFF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0AE355-1AB6-7071-AC7D-066ABB93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B99-53E4-4906-9137-D63B3ADE20AB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55852E-8B6E-9FD1-28DC-FA69E361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E2EE4E-BDCE-599E-1751-0737A931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951A-548E-45B8-B5F2-217F94D9C3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57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353CF-0957-2702-2BBA-39BB8741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D3CCE8-9E73-05D3-5427-F0CF840FB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37EBD3-C7BC-407E-601A-5CC03E92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B99-53E4-4906-9137-D63B3ADE20AB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6B1FB-94E8-8AAD-D6D5-635CB70A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01885B-404F-114B-A0E8-5E54E2E9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951A-548E-45B8-B5F2-217F94D9C3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96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588B79-B959-B824-B1CA-3AE945420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B0BD0F-586A-9252-6C62-A40F10555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265869-326D-C79E-34B2-AEF32DF41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B99-53E4-4906-9137-D63B3ADE20AB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92F250-A07D-1306-8DDD-FF1305F8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972F97-6C9E-E35B-10E8-B1B62B2B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951A-548E-45B8-B5F2-217F94D9C3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8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FE228-A6B0-8FC1-2849-BC5F3280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67ABE3-075E-CF57-4220-027D89A0E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2B9310-AB3C-744F-7C0B-D9D64916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B99-53E4-4906-9137-D63B3ADE20AB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FC6A57-8651-D95D-22C6-89608C66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2DC88E-F1C8-1919-9B96-EDCDD19D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951A-548E-45B8-B5F2-217F94D9C3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9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F7592-FB43-0260-3D24-05712E5B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A37F73-676C-0951-DB28-AF0962932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C82F53-FA76-B9B4-3A33-E7052C61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B99-53E4-4906-9137-D63B3ADE20AB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D403EA-9CC1-C9A8-B87E-229A33D2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06AE04-C8F6-FD91-847E-7C50995F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951A-548E-45B8-B5F2-217F94D9C3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24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2E06A-8472-F7CC-B24C-8D25D3A6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5FFAF0-20B9-4F79-1FA7-7C463EAC9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37E0E5-B054-AD0E-9BE7-F09D1CBEE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00BDDA-D4FD-5EAD-C9D2-65C692131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B99-53E4-4906-9137-D63B3ADE20AB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F2D9F0-3E4D-DBCC-1139-1AEE7EF1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986992-953C-286C-2955-5CA43764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951A-548E-45B8-B5F2-217F94D9C3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36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2FD4D-D23B-1BC2-09E5-F1FB56F4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6D52EC-8225-2031-2AF2-3C051438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3CC41B-78FA-4A78-3726-3C82255C5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1E77C7-73CC-F8FE-402C-41340F883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D37510F-25EE-9110-74D9-0E3DE5E6B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A025FA0-DC49-83C1-080E-EB64941D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B99-53E4-4906-9137-D63B3ADE20AB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2270A72-0127-E743-4496-255B03FE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479F7E-635A-C45B-2E27-C5DAE09A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951A-548E-45B8-B5F2-217F94D9C3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6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F5EFB-E566-7D8B-AA1D-2C0CE17D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3BDC12F-7FA8-F737-1A1B-252F6F8A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B99-53E4-4906-9137-D63B3ADE20AB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2A80A90-50A8-BBC2-2FE2-3138B66C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27F3AC-4CD5-F422-36F5-6F8BE5C5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951A-548E-45B8-B5F2-217F94D9C3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35BCBE-6DAA-3147-D7A7-36257EB7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B99-53E4-4906-9137-D63B3ADE20AB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B4CE32D-DD5D-FFF8-B849-A70A293A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58F13F-9CF8-FA96-0E64-33CE1F2E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951A-548E-45B8-B5F2-217F94D9C3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50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439D5-4C88-107E-E562-886E6C34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322815-D9B5-38E9-5A61-B8F4EC18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A2D4A5-56E7-2A57-2F71-C63A8C392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DA45E0-A462-A8BA-A5F5-6E2E3BB6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B99-53E4-4906-9137-D63B3ADE20AB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63BD6E-386D-9941-51E4-B13A33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287DA-E944-6B19-30CA-5DC21E82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951A-548E-45B8-B5F2-217F94D9C3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35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5DE60-75DE-9CFD-64C2-EBA0D4AD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DF42672-FA0E-B6B6-90C1-CD6307081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D9A521-11D2-6825-73CC-FFC5A6A1B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BF231A-2B0D-3364-73F0-F17F34204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B99-53E4-4906-9137-D63B3ADE20AB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0A9255-5E89-70A2-A92B-E72FCE93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F963A6-B1CE-9F12-AE23-09ABB14A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951A-548E-45B8-B5F2-217F94D9C3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63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99BE15-5A91-D301-4989-8BB88782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B08F70-5DB4-EFCD-4184-884DE270E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911F16-9692-FD1E-17A5-6FBA1E700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FB99-53E4-4906-9137-D63B3ADE20AB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12014E-1DC0-BA7E-067E-04CCE63FB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3B890C-DAB3-D4CC-88E2-E15FE95F9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C951A-548E-45B8-B5F2-217F94D9C3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0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8741A98-1F79-2382-1BF7-C123C84E69FF}"/>
              </a:ext>
            </a:extLst>
          </p:cNvPr>
          <p:cNvSpPr/>
          <p:nvPr/>
        </p:nvSpPr>
        <p:spPr>
          <a:xfrm>
            <a:off x="796162" y="586629"/>
            <a:ext cx="10599675" cy="1110368"/>
          </a:xfrm>
          <a:prstGeom prst="rect">
            <a:avLst/>
          </a:prstGeom>
          <a:solidFill>
            <a:srgbClr val="CDE5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processo de registro dos sinais soletrados com o uso do sistema de escrita de sinais – SignWriting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0A65D21-D478-E56B-0666-A93639BF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7" y="2144602"/>
            <a:ext cx="1481438" cy="2306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0667464-53BB-4E58-524D-84809640D7A4}"/>
              </a:ext>
            </a:extLst>
          </p:cNvPr>
          <p:cNvSpPr txBox="1"/>
          <p:nvPr/>
        </p:nvSpPr>
        <p:spPr>
          <a:xfrm>
            <a:off x="2153422" y="2272761"/>
            <a:ext cx="554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Jamilly Santos Martins Pontes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AF0102F-1B26-4E4F-B328-9CCD3EB294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0"/>
          <a:stretch/>
        </p:blipFill>
        <p:spPr>
          <a:xfrm>
            <a:off x="3905539" y="3184855"/>
            <a:ext cx="2038582" cy="2606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E9BD67F-DA69-579F-EB70-F69400C2BCA8}"/>
              </a:ext>
            </a:extLst>
          </p:cNvPr>
          <p:cNvSpPr txBox="1"/>
          <p:nvPr/>
        </p:nvSpPr>
        <p:spPr>
          <a:xfrm>
            <a:off x="3249048" y="5922847"/>
            <a:ext cx="298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Eduardo Medeiros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A1BFC4F-55A5-BBBD-C5CE-F1BFDFBA62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4"/>
          <a:stretch/>
        </p:blipFill>
        <p:spPr>
          <a:xfrm>
            <a:off x="8350572" y="2272761"/>
            <a:ext cx="2026087" cy="3293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47C0CD1-7A28-1CF7-6723-862D448A69E5}"/>
              </a:ext>
            </a:extLst>
          </p:cNvPr>
          <p:cNvSpPr txBox="1"/>
          <p:nvPr/>
        </p:nvSpPr>
        <p:spPr>
          <a:xfrm>
            <a:off x="7316372" y="5768424"/>
            <a:ext cx="409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Ketlin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Amanda da Silva</a:t>
            </a:r>
          </a:p>
        </p:txBody>
      </p:sp>
    </p:spTree>
    <p:extLst>
      <p:ext uri="{BB962C8B-B14F-4D97-AF65-F5344CB8AC3E}">
        <p14:creationId xmlns:p14="http://schemas.microsoft.com/office/powerpoint/2010/main" val="116289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96C0BE-E530-BB1C-D81F-032210B3C476}"/>
              </a:ext>
            </a:extLst>
          </p:cNvPr>
          <p:cNvSpPr txBox="1"/>
          <p:nvPr/>
        </p:nvSpPr>
        <p:spPr>
          <a:xfrm>
            <a:off x="446806" y="463180"/>
            <a:ext cx="11504562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2.2. ALFABETO MANUAL E SOLETRAÇÃO RÍTMICA EM SIGNWRITING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2A738F-13D8-5535-B75A-77EB0D3582F6}"/>
              </a:ext>
            </a:extLst>
          </p:cNvPr>
          <p:cNvSpPr txBox="1"/>
          <p:nvPr/>
        </p:nvSpPr>
        <p:spPr>
          <a:xfrm>
            <a:off x="2533356" y="55113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Barretos e Barretos (2015, p. 223)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9.png">
            <a:extLst>
              <a:ext uri="{FF2B5EF4-FFF2-40B4-BE49-F238E27FC236}">
                <a16:creationId xmlns:a16="http://schemas.microsoft.com/office/drawing/2014/main" id="{02E80B43-15C2-36D5-9E14-26C05BFE057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168356" y="2101879"/>
            <a:ext cx="2777875" cy="317597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8162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8529682-4A73-70D5-60AC-B23E2918994A}"/>
              </a:ext>
            </a:extLst>
          </p:cNvPr>
          <p:cNvSpPr txBox="1"/>
          <p:nvPr/>
        </p:nvSpPr>
        <p:spPr>
          <a:xfrm>
            <a:off x="302427" y="135932"/>
            <a:ext cx="11298383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3. DATILOLOGIA X SOLETRAÇÃO RÍTMICA</a:t>
            </a:r>
            <a:endParaRPr lang="pt-BR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 M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7DF75A-A537-6493-FA01-2FCE06BACFC9}"/>
              </a:ext>
            </a:extLst>
          </p:cNvPr>
          <p:cNvSpPr txBox="1"/>
          <p:nvPr/>
        </p:nvSpPr>
        <p:spPr>
          <a:xfrm>
            <a:off x="446805" y="917935"/>
            <a:ext cx="8697189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lnSpc>
                <a:spcPct val="150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3.1. ORIGEM DA DATILOLOGIA OU SOLETRAÇÃO DIGITAL</a:t>
            </a: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4.png">
            <a:extLst>
              <a:ext uri="{FF2B5EF4-FFF2-40B4-BE49-F238E27FC236}">
                <a16:creationId xmlns:a16="http://schemas.microsoft.com/office/drawing/2014/main" id="{AEEE3C78-28BA-A31B-C21A-43A0D48A0B3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88490" y="1412901"/>
            <a:ext cx="4092993" cy="1976664"/>
          </a:xfrm>
          <a:prstGeom prst="rect">
            <a:avLst/>
          </a:prstGeom>
          <a:ln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A24A27-E763-88C7-9934-3B324F57B100}"/>
              </a:ext>
            </a:extLst>
          </p:cNvPr>
          <p:cNvSpPr txBox="1"/>
          <p:nvPr/>
        </p:nvSpPr>
        <p:spPr>
          <a:xfrm>
            <a:off x="1507841" y="3398905"/>
            <a:ext cx="3673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Felipe (2008, p. 25)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3C0DC23-8FE0-6E86-1EFA-66E9433BF471}"/>
              </a:ext>
            </a:extLst>
          </p:cNvPr>
          <p:cNvSpPr txBox="1"/>
          <p:nvPr/>
        </p:nvSpPr>
        <p:spPr>
          <a:xfrm>
            <a:off x="640215" y="3829820"/>
            <a:ext cx="8697189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lnSpc>
                <a:spcPct val="150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3.2. SOLETRAÇÃO RÍTMICA OU SOLETRAÇÃO MANUAL</a:t>
            </a: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6.png">
            <a:extLst>
              <a:ext uri="{FF2B5EF4-FFF2-40B4-BE49-F238E27FC236}">
                <a16:creationId xmlns:a16="http://schemas.microsoft.com/office/drawing/2014/main" id="{AB2BAA57-D2EC-AC9E-8FED-AFBE557AE02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654709" y="4466633"/>
            <a:ext cx="5053548" cy="1957985"/>
          </a:xfrm>
          <a:prstGeom prst="rect">
            <a:avLst/>
          </a:prstGeom>
          <a:ln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EE5961-D746-29A4-8B08-BC8FCC79F935}"/>
              </a:ext>
            </a:extLst>
          </p:cNvPr>
          <p:cNvSpPr txBox="1"/>
          <p:nvPr/>
        </p:nvSpPr>
        <p:spPr>
          <a:xfrm>
            <a:off x="1747399" y="64246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Felipe (2008, p. 25)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9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B81AE8F-6B88-0D65-BED4-BB09A487BA9B}"/>
              </a:ext>
            </a:extLst>
          </p:cNvPr>
          <p:cNvSpPr txBox="1"/>
          <p:nvPr/>
        </p:nvSpPr>
        <p:spPr>
          <a:xfrm>
            <a:off x="446809" y="1317619"/>
            <a:ext cx="11298383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1° Etapa: </a:t>
            </a:r>
            <a:r>
              <a:rPr lang="pt-BR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seleção e organização dos sinais que tenham o mesmo movimento de soletração.</a:t>
            </a:r>
            <a:endParaRPr lang="pt-BR" sz="28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B90C01-D054-1B62-1D03-B515DDEE78D2}"/>
              </a:ext>
            </a:extLst>
          </p:cNvPr>
          <p:cNvSpPr/>
          <p:nvPr/>
        </p:nvSpPr>
        <p:spPr>
          <a:xfrm>
            <a:off x="446809" y="287504"/>
            <a:ext cx="11568728" cy="103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TRANSCRIÇÃO DOS SINAIS SOLETRADOS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4328E-CB20-C36C-3ED5-ECD91289F7E0}"/>
              </a:ext>
            </a:extLst>
          </p:cNvPr>
          <p:cNvSpPr txBox="1"/>
          <p:nvPr/>
        </p:nvSpPr>
        <p:spPr>
          <a:xfrm>
            <a:off x="816962" y="2918301"/>
            <a:ext cx="10828421" cy="335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realização desta pesquisa foram selecionados 28 sinais soletrados que possuem movimentos horizontais (laterais/para frente) e horizontais/circulares. Utilizaremos o sistema SignWriting para apresentar a grafia da soletração rítmica e descrever como pode acontecer o registro desses sinais, levando em consideração os de uso da língua de sinais na cidade de Cacoal-RO.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2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5136FA-2382-BEB2-F70A-7F7871AF1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2" y="52137"/>
            <a:ext cx="8126907" cy="337686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2D9995-2A34-1E0C-F124-A88CC73CC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959" y="3619733"/>
            <a:ext cx="6489919" cy="30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5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452C230-5AA6-2D29-3689-AD4B23216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78736"/>
            <a:ext cx="5707125" cy="484665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84BB78D-619B-8580-2EE2-434B8239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35" y="362875"/>
            <a:ext cx="5503481" cy="30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E62852-EBCA-0870-DA6A-597423FF3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6" y="164980"/>
            <a:ext cx="5557584" cy="44714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2FCD37C-7158-F7D1-C84F-6FFA6724B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6048"/>
            <a:ext cx="5894084" cy="48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37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E65B22A-ED23-A84F-921B-D7713327BB15}"/>
              </a:ext>
            </a:extLst>
          </p:cNvPr>
          <p:cNvSpPr/>
          <p:nvPr/>
        </p:nvSpPr>
        <p:spPr>
          <a:xfrm>
            <a:off x="446809" y="287504"/>
            <a:ext cx="11568728" cy="103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ANÁLISE E RESULTADOS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20D13F-66D9-D4EE-BED5-9284FB61F084}"/>
              </a:ext>
            </a:extLst>
          </p:cNvPr>
          <p:cNvSpPr txBox="1"/>
          <p:nvPr/>
        </p:nvSpPr>
        <p:spPr>
          <a:xfrm>
            <a:off x="496120" y="1894801"/>
            <a:ext cx="11199760" cy="446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pesquisa foi desenvolvida com base bibliográfica com objetivo de demonstrar por meio da escrita da língua de sinais o SignWriting como é apresentado os sinais soletrados na Libras na cidade de Cacoal, foi realizado a descrição de sinal cada sinal, mostrando a imagem de como o sinal é realizado e o registro em escrita de sinais. Para a coleta de dados utilizamos o instrumento busca por sinais soletrados em livros, teses, dissertações, artigos e em apostilas acadêmicas. Para a realização de alguns sinais teve o acréscimo de alguns grafemas como forma de sugestão para promoção de clareza na informação.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36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0F52C36-547A-92A5-349F-F9026861AC52}"/>
              </a:ext>
            </a:extLst>
          </p:cNvPr>
          <p:cNvSpPr txBox="1"/>
          <p:nvPr/>
        </p:nvSpPr>
        <p:spPr>
          <a:xfrm>
            <a:off x="946485" y="1540043"/>
            <a:ext cx="10443410" cy="280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 como a Língua se faz necessária para o pertencimento ao mundo em que vive, e por ser uma língua gestual-visual a necessidade desses registros de forma escrita se faz necessário para que assim não se perca as informações e possa ser passada de geração para geração e analisadas por outros pesquisadores.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0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E8C7BBF-49D2-A0ED-F644-AEEE142A752A}"/>
              </a:ext>
            </a:extLst>
          </p:cNvPr>
          <p:cNvSpPr/>
          <p:nvPr/>
        </p:nvSpPr>
        <p:spPr>
          <a:xfrm>
            <a:off x="2889181" y="-30997"/>
            <a:ext cx="6413637" cy="103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21E2E4-A9B2-72B1-6322-C109B7B83F81}"/>
              </a:ext>
            </a:extLst>
          </p:cNvPr>
          <p:cNvSpPr txBox="1"/>
          <p:nvPr/>
        </p:nvSpPr>
        <p:spPr>
          <a:xfrm>
            <a:off x="462365" y="1421581"/>
            <a:ext cx="11267268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Arial MT"/>
                <a:cs typeface="Arial MT"/>
              </a:rPr>
              <a:t>A grafia desses sinais soletrados em SignWriting se torna importante para o registro de sinais e dar o pertencimento de uma comunidade, a pesquisa vem para contribuir aos novos pesquisadores da língua, sendo eles principalmente de Cacoal – Rondônia, onde podem se sentir inseridos no sistema onde pouco se produz artigos voltada para área no estado.</a:t>
            </a:r>
            <a:endParaRPr lang="pt-BR" sz="2000" dirty="0">
              <a:effectLst/>
              <a:latin typeface="Arial MT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108365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FDBAB74-16D6-82DB-A9C7-766F87D6FAE7}"/>
              </a:ext>
            </a:extLst>
          </p:cNvPr>
          <p:cNvSpPr txBox="1"/>
          <p:nvPr/>
        </p:nvSpPr>
        <p:spPr>
          <a:xfrm>
            <a:off x="640597" y="1239966"/>
            <a:ext cx="10910806" cy="445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Assim o SignWriting ao ser usado contribui na educação de surdos do Brasil e de Cacoal, a área vem sendo divulgada e ganhando seguidores e novas pesquisas, a criação do curso de Letras Libras em Rondônia ajudou a divulgação e o aprendizagem de mais pessoas usando a língua, beneficiando ao povo surdo usuário da Libras, que necessita de acessibilidade linguística. Com isso almeja-se que haja mais acadêmicos que pesquisem sobre o SignWriting paralelo ao uso da língua, que possam ser propagadores da Libras e da Cultura Surda.</a:t>
            </a:r>
          </a:p>
        </p:txBody>
      </p:sp>
    </p:spTree>
    <p:extLst>
      <p:ext uri="{BB962C8B-B14F-4D97-AF65-F5344CB8AC3E}">
        <p14:creationId xmlns:p14="http://schemas.microsoft.com/office/powerpoint/2010/main" val="43980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9A50355-C623-4295-8D77-140FC82D525E}"/>
              </a:ext>
            </a:extLst>
          </p:cNvPr>
          <p:cNvSpPr txBox="1"/>
          <p:nvPr/>
        </p:nvSpPr>
        <p:spPr>
          <a:xfrm>
            <a:off x="640773" y="1734239"/>
            <a:ext cx="10910454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pt-BR" sz="3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presente pesquisa tem por objetivo mapear os sinais soletrados usados na Libras, descrevendo a diferença entre soletração rítmica e datilologia, utilizando como registro dos sinais o SignWriting. </a:t>
            </a:r>
            <a:endParaRPr lang="pt-BR" sz="28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D37C3DA-9C00-934F-EC54-7D39F5A3BD21}"/>
              </a:ext>
            </a:extLst>
          </p:cNvPr>
          <p:cNvSpPr/>
          <p:nvPr/>
        </p:nvSpPr>
        <p:spPr>
          <a:xfrm>
            <a:off x="2750128" y="88764"/>
            <a:ext cx="6691745" cy="942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490242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BF5AC43-4868-F402-A28D-00E32D0C5B29}"/>
              </a:ext>
            </a:extLst>
          </p:cNvPr>
          <p:cNvSpPr/>
          <p:nvPr/>
        </p:nvSpPr>
        <p:spPr>
          <a:xfrm>
            <a:off x="2889181" y="61995"/>
            <a:ext cx="6413637" cy="103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6CF20E-49A4-C0D7-5497-AE1EACBD3D84}"/>
              </a:ext>
            </a:extLst>
          </p:cNvPr>
          <p:cNvSpPr txBox="1"/>
          <p:nvPr/>
        </p:nvSpPr>
        <p:spPr>
          <a:xfrm>
            <a:off x="232475" y="1379349"/>
            <a:ext cx="11857533" cy="511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BARRETO,Madson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BARRETO,Raquel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Escrita de sinais sem mistério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.2 ed. rev.,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ampl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e atual. Salvador, v.1:Libras Escrita, 2015.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BRASIL. LEI Nº10.436.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Dispõe sobre a Língua Brasileira de Sinais Libras e dá outras providências. 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Publicada no Diário Oficial da União em 24/04/2002.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CAPOVILLA, Fernando César; MARTINS,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Antonielle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Cantarelli; RAPHAEL, Walkiria Duarte;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TEMOTEO,Janice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Gonçalves.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Dicionário da Língua de Sinais do Brasil: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 Libras em suas mãos. 1 ed. 2.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reimpr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v. 2. São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Paulo:Editora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da Universidade de São Paulo, 2019.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CARNEIRO, Fernando Henrique Fogaça.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Escrita da Língua de Sinais</a:t>
            </a: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elementos 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introdutórios. 1. ed. Porto Alegre: UFRGS, 2017. 58 p.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FELIPE, Tanya Amaral.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Libras em Contexto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curso básico. Livro do professor. 8.ed. Rio de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Janeiro:Editora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Wallprint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2008.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KOJIMA, Catarina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Kiguti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RAMALHO,Sueli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Ramalho.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 imagem do pensamento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Libras. São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Paulo:Escala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Educacional, 2012.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95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3E152A0-9C07-2664-4A76-0221DF96F67C}"/>
              </a:ext>
            </a:extLst>
          </p:cNvPr>
          <p:cNvSpPr txBox="1"/>
          <p:nvPr/>
        </p:nvSpPr>
        <p:spPr>
          <a:xfrm>
            <a:off x="303508" y="628233"/>
            <a:ext cx="11584984" cy="588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PONTES, Anna Jamilly Santos Martins.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Análise fonomorfológica do léxico da Libras relacionados ao campo semântico da História e da Língua Portuguesa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Dissertação (Mestrado Acadêmico em Letras). Núcleo de Ciências Humanas, Universidade Federal de Rondônia, Porto Velho, 2023.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QUADROS,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Ronice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Muller de; KARNOPP,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Lodernir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Becker.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Língua de Sinais Brasileira</a:t>
            </a: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estudos linguísticos. Porto Alegre: Artmed, 2004.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RAMOS, Clélia Regina.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Língua de Sinais e Literatura</a:t>
            </a: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uma proposta de trabalho de tradução cultural. Dissertação (Mestrado em Semiologia). Universidade Federal do Rio de Janeiro, Faculdade de Letras, 1995.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STROBEL, Karen.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imagens do outro sobre a cultura surda</a:t>
            </a: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Florianópolis (SC): Ed. da UFSC, 2008.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STROBEL, Karen Lilian; FERNANDES, Sueli.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Aspectos linguísticos da língua 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brasileira de sinais.</a:t>
            </a: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Curitiba: SEED/SUED/DEE, 1998.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STUMPF, Marianne Rossi.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Aprendizagem da escrita de língua de sinais pelo  sistema </a:t>
            </a:r>
            <a:r>
              <a:rPr lang="pt-BR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signwriting</a:t>
            </a: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línguas de sinais no papel e no computador. Tese (Doutorado  em Linguística).Universidade Federal do Rio Grande do Sul, Centro de Estudos  Interdisciplinares em Novas Tecnologias na Educação. Curso de Pós-Graduação em Informática na Educação. Porto Alegre, 2005.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7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D37C3DA-9C00-934F-EC54-7D39F5A3BD21}"/>
              </a:ext>
            </a:extLst>
          </p:cNvPr>
          <p:cNvSpPr/>
          <p:nvPr/>
        </p:nvSpPr>
        <p:spPr>
          <a:xfrm>
            <a:off x="1436617" y="166255"/>
            <a:ext cx="9318766" cy="942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4C9F0B-A284-AE73-AB59-0E2099BEE1BB}"/>
              </a:ext>
            </a:extLst>
          </p:cNvPr>
          <p:cNvSpPr txBox="1"/>
          <p:nvPr/>
        </p:nvSpPr>
        <p:spPr>
          <a:xfrm>
            <a:off x="741333" y="3276383"/>
            <a:ext cx="10709329" cy="335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Para a realização desta pesquisa foram selecionados 28 sinais soletrados que possuem movimentos horizontais (laterais/para frente) e horizontais/circulares. Utilizaremos o sistema SignWriting para apresentar a grafia da soletração rítmica e descrever como pode acontecer o registro desses sinais, levando em consideração os de uso da língua de sinais na cidade de Cacoal-RO.</a:t>
            </a:r>
            <a:endParaRPr lang="pt-BR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A6167C-9356-783D-D2A6-C3CE5FF17A96}"/>
              </a:ext>
            </a:extLst>
          </p:cNvPr>
          <p:cNvSpPr txBox="1"/>
          <p:nvPr/>
        </p:nvSpPr>
        <p:spPr>
          <a:xfrm>
            <a:off x="741334" y="1345026"/>
            <a:ext cx="10709328" cy="169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metodologia da pesquisa dar-se-á na leitura de livros, artigos, revistas, dissertações e teses que tenham uma abordagem sobre soletração rítmica, para assim, realizar uma seleção de sinais soletrados na Libras.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6290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D37C3DA-9C00-934F-EC54-7D39F5A3BD21}"/>
              </a:ext>
            </a:extLst>
          </p:cNvPr>
          <p:cNvSpPr/>
          <p:nvPr/>
        </p:nvSpPr>
        <p:spPr>
          <a:xfrm>
            <a:off x="1436617" y="88764"/>
            <a:ext cx="9318766" cy="942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Natureza da pesquisa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A524103-1908-A81A-582D-688D80AF53B1}"/>
              </a:ext>
            </a:extLst>
          </p:cNvPr>
          <p:cNvSpPr txBox="1"/>
          <p:nvPr/>
        </p:nvSpPr>
        <p:spPr>
          <a:xfrm>
            <a:off x="741336" y="2032079"/>
            <a:ext cx="10709328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Trata-se de uma pesquisa de abordagem qualitativa, enquanto procedimento é uma pesquisa bibliográfico-descritivo, </a:t>
            </a: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realizou-se uma descrição minuciosa de sinais soletrados, para isso </a:t>
            </a: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fez-se</a:t>
            </a: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 uso de materiais publicados, como TCC, teses, dissertações, artigos e livros.</a:t>
            </a:r>
            <a:endParaRPr lang="pt-BR" sz="24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Plataformas utilizada: SignPuddler.</a:t>
            </a:r>
          </a:p>
        </p:txBody>
      </p:sp>
    </p:spTree>
    <p:extLst>
      <p:ext uri="{BB962C8B-B14F-4D97-AF65-F5344CB8AC3E}">
        <p14:creationId xmlns:p14="http://schemas.microsoft.com/office/powerpoint/2010/main" val="156586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6061327-74C5-9466-4939-BBC86E773925}"/>
              </a:ext>
            </a:extLst>
          </p:cNvPr>
          <p:cNvSpPr/>
          <p:nvPr/>
        </p:nvSpPr>
        <p:spPr>
          <a:xfrm>
            <a:off x="2889182" y="152401"/>
            <a:ext cx="6413637" cy="103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Corpus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A8223C-0436-199E-2853-725CF6B23432}"/>
              </a:ext>
            </a:extLst>
          </p:cNvPr>
          <p:cNvSpPr txBox="1"/>
          <p:nvPr/>
        </p:nvSpPr>
        <p:spPr>
          <a:xfrm>
            <a:off x="425795" y="2015069"/>
            <a:ext cx="11340409" cy="3254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effectLst/>
                <a:latin typeface="Arial" panose="020B0604020202020204" pitchFamily="34" charset="0"/>
                <a:ea typeface="Arial MT"/>
              </a:rPr>
              <a:t>Gramatica da Libras: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Strobel e Fernandes (1998), Felipe e Monteiro (2008), Ferreira (2010), Quadros e Karnopp (2004) </a:t>
            </a:r>
            <a:r>
              <a:rPr lang="pt-BR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Gesser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(2009), Segala e </a:t>
            </a:r>
            <a:r>
              <a:rPr lang="pt-BR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Kojima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(2012) </a:t>
            </a:r>
            <a:endParaRPr lang="pt-BR" sz="2800" dirty="0">
              <a:effectLst/>
              <a:latin typeface="Arial" panose="020B0604020202020204" pitchFamily="34" charset="0"/>
              <a:ea typeface="Arial M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effectLst/>
                <a:latin typeface="Arial" panose="020B0604020202020204" pitchFamily="34" charset="0"/>
                <a:ea typeface="Arial MT"/>
              </a:rPr>
              <a:t>SignWriting: Stumpf (2005) Barreto e Barreto (2015), Carneiro (2017) e Nascimento (2018);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Pontes (2023)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175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FDB5D34-2080-2258-6D95-40DFD6A359BC}"/>
              </a:ext>
            </a:extLst>
          </p:cNvPr>
          <p:cNvSpPr/>
          <p:nvPr/>
        </p:nvSpPr>
        <p:spPr>
          <a:xfrm>
            <a:off x="1436617" y="88764"/>
            <a:ext cx="9318766" cy="942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Sinais selecionados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3DF5A7-6F28-A91C-AA03-074DB3F77DB5}"/>
              </a:ext>
            </a:extLst>
          </p:cNvPr>
          <p:cNvSpPr txBox="1"/>
          <p:nvPr/>
        </p:nvSpPr>
        <p:spPr>
          <a:xfrm>
            <a:off x="545432" y="1193351"/>
            <a:ext cx="393833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Movimentos horizontais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MARÇO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VOV@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MÃE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OVO</a:t>
            </a:r>
            <a:endParaRPr lang="pt-BR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0546CA-E383-7649-F8C0-5ABAB635C836}"/>
              </a:ext>
            </a:extLst>
          </p:cNvPr>
          <p:cNvSpPr txBox="1"/>
          <p:nvPr/>
        </p:nvSpPr>
        <p:spPr>
          <a:xfrm>
            <a:off x="4483768" y="1215628"/>
            <a:ext cx="3938336" cy="2698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Movimentos </a:t>
            </a:r>
            <a:r>
              <a:rPr lang="pt-BR" sz="2400" b="1" u="sng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frente</a:t>
            </a:r>
            <a:endParaRPr lang="pt-BR" sz="2400" b="1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</a:t>
            </a:r>
            <a:endParaRPr lang="pt-BR" sz="20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NUNCA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</a:t>
            </a:r>
            <a:endParaRPr lang="pt-B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TUDO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67AA3F-D9B7-9049-5F56-775B7DC2F882}"/>
              </a:ext>
            </a:extLst>
          </p:cNvPr>
          <p:cNvSpPr txBox="1"/>
          <p:nvPr/>
        </p:nvSpPr>
        <p:spPr>
          <a:xfrm>
            <a:off x="2173705" y="2802327"/>
            <a:ext cx="18528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BABA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CEDO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SUCO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VIXE</a:t>
            </a:r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8EF1CE-50ED-C25C-6714-7E38374E175B}"/>
              </a:ext>
            </a:extLst>
          </p:cNvPr>
          <p:cNvSpPr txBox="1"/>
          <p:nvPr/>
        </p:nvSpPr>
        <p:spPr>
          <a:xfrm>
            <a:off x="8253664" y="1234333"/>
            <a:ext cx="3938336" cy="2698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Movimentos circular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ALHO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JULHO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3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B81AE8F-6B88-0D65-BED4-BB09A487BA9B}"/>
              </a:ext>
            </a:extLst>
          </p:cNvPr>
          <p:cNvSpPr txBox="1"/>
          <p:nvPr/>
        </p:nvSpPr>
        <p:spPr>
          <a:xfrm>
            <a:off x="446809" y="1317619"/>
            <a:ext cx="11298383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1. A HISTÓRIA DA LÍNGUA DE SINAIS</a:t>
            </a:r>
          </a:p>
        </p:txBody>
      </p:sp>
      <p:pic>
        <p:nvPicPr>
          <p:cNvPr id="1028" name="Picture 4" descr="Ele fez bem todas as coisas!” (Mc 7,37) | Rev. Pedro Triana">
            <a:extLst>
              <a:ext uri="{FF2B5EF4-FFF2-40B4-BE49-F238E27FC236}">
                <a16:creationId xmlns:a16="http://schemas.microsoft.com/office/drawing/2014/main" id="{B04AEE4C-A5CB-D098-7E5A-DA78ABB8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8" y="2854940"/>
            <a:ext cx="2476266" cy="23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1AECEAD-9436-C510-BCE2-C1FD60640FBE}"/>
              </a:ext>
            </a:extLst>
          </p:cNvPr>
          <p:cNvSpPr txBox="1"/>
          <p:nvPr/>
        </p:nvSpPr>
        <p:spPr>
          <a:xfrm flipH="1">
            <a:off x="608522" y="5171049"/>
            <a:ext cx="215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Triana,2012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91FFB3-4833-27D5-E71C-703B7FBFF961}"/>
              </a:ext>
            </a:extLst>
          </p:cNvPr>
          <p:cNvSpPr txBox="1"/>
          <p:nvPr/>
        </p:nvSpPr>
        <p:spPr>
          <a:xfrm>
            <a:off x="2923074" y="2007875"/>
            <a:ext cx="8948084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língua de sinais existe desde a existência da pessoa surda, porém não detém de uma origem fixa de como realmente foi criada. Há registro sobre a existência da pessoa surda em escritos religiosos, porém da língua de sinais iniciam em Pedro Ponce de Leon, considerado o primeiro professor de surdos, monge beneditino em </a:t>
            </a:r>
            <a:r>
              <a:rPr lang="pt-BR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Onã</a:t>
            </a: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pt-BR" sz="24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5E5634C-B3E5-C245-B5CC-A0F94D7F19E2}"/>
              </a:ext>
            </a:extLst>
          </p:cNvPr>
          <p:cNvSpPr txBox="1"/>
          <p:nvPr/>
        </p:nvSpPr>
        <p:spPr>
          <a:xfrm>
            <a:off x="7233673" y="5041286"/>
            <a:ext cx="4349805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-</a:t>
            </a:r>
            <a:r>
              <a:rPr lang="pt-BR" sz="24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Educação de surdos;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- Ernest </a:t>
            </a:r>
            <a:r>
              <a:rPr lang="pt-BR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Huert</a:t>
            </a:r>
            <a:endParaRPr lang="pt-BR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 MT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- Willian </a:t>
            </a:r>
            <a:r>
              <a:rPr lang="pt-BR" sz="2400" dirty="0" err="1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Stokoe</a:t>
            </a: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;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B90C01-D054-1B62-1D03-B515DDEE78D2}"/>
              </a:ext>
            </a:extLst>
          </p:cNvPr>
          <p:cNvSpPr/>
          <p:nvPr/>
        </p:nvSpPr>
        <p:spPr>
          <a:xfrm>
            <a:off x="2889182" y="152401"/>
            <a:ext cx="6413637" cy="103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Fundamentação teórica</a:t>
            </a:r>
          </a:p>
        </p:txBody>
      </p:sp>
    </p:spTree>
    <p:extLst>
      <p:ext uri="{BB962C8B-B14F-4D97-AF65-F5344CB8AC3E}">
        <p14:creationId xmlns:p14="http://schemas.microsoft.com/office/powerpoint/2010/main" val="225504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358905-FB1F-B8E6-A87F-9C08AA5D71C6}"/>
              </a:ext>
            </a:extLst>
          </p:cNvPr>
          <p:cNvSpPr txBox="1"/>
          <p:nvPr/>
        </p:nvSpPr>
        <p:spPr>
          <a:xfrm>
            <a:off x="446806" y="463180"/>
            <a:ext cx="11298383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2. SIGNWRITING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AEABDC-BDBC-3B8F-A85F-DB2161E267C0}"/>
              </a:ext>
            </a:extLst>
          </p:cNvPr>
          <p:cNvSpPr txBox="1"/>
          <p:nvPr/>
        </p:nvSpPr>
        <p:spPr>
          <a:xfrm>
            <a:off x="619392" y="1301983"/>
            <a:ext cx="10953209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Valerie Sutton, (...) 1972 cria o sistema de notação de dança, o DanceWriting, durante o período de divulgação da escrita do balé o material chegou ao conhecimento de pesquisadores de língua de sinais na Dinamarca, (...) Sutton a realizar um sistema de notação que fizesse o registro da Língua de Sinais.</a:t>
            </a:r>
            <a:endParaRPr lang="pt-BR" sz="20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9B6620-F314-B214-E93D-64BDE2482AFC}"/>
              </a:ext>
            </a:extLst>
          </p:cNvPr>
          <p:cNvSpPr txBox="1"/>
          <p:nvPr/>
        </p:nvSpPr>
        <p:spPr>
          <a:xfrm>
            <a:off x="752662" y="4624191"/>
            <a:ext cx="434980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-</a:t>
            </a:r>
            <a:r>
              <a:rPr lang="pt-BR" sz="24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No Brasil;</a:t>
            </a:r>
          </a:p>
        </p:txBody>
      </p:sp>
    </p:spTree>
    <p:extLst>
      <p:ext uri="{BB962C8B-B14F-4D97-AF65-F5344CB8AC3E}">
        <p14:creationId xmlns:p14="http://schemas.microsoft.com/office/powerpoint/2010/main" val="314013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96C0BE-E530-BB1C-D81F-032210B3C476}"/>
              </a:ext>
            </a:extLst>
          </p:cNvPr>
          <p:cNvSpPr txBox="1"/>
          <p:nvPr/>
        </p:nvSpPr>
        <p:spPr>
          <a:xfrm>
            <a:off x="446806" y="463180"/>
            <a:ext cx="11298383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2.</a:t>
            </a:r>
            <a:r>
              <a:rPr lang="pt-BR" sz="28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1. </a:t>
            </a:r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ESTRUTURA DO SIGNWRITING</a:t>
            </a:r>
          </a:p>
        </p:txBody>
      </p:sp>
      <p:pic>
        <p:nvPicPr>
          <p:cNvPr id="3" name="image7.png">
            <a:extLst>
              <a:ext uri="{FF2B5EF4-FFF2-40B4-BE49-F238E27FC236}">
                <a16:creationId xmlns:a16="http://schemas.microsoft.com/office/drawing/2014/main" id="{494CB371-B4E2-9D78-0E95-962F1D89F39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138864" y="1263842"/>
            <a:ext cx="3070893" cy="4330316"/>
          </a:xfrm>
          <a:prstGeom prst="rect">
            <a:avLst/>
          </a:prstGeom>
          <a:ln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72A738F-13D8-5535-B75A-77EB0D3582F6}"/>
              </a:ext>
            </a:extLst>
          </p:cNvPr>
          <p:cNvSpPr txBox="1"/>
          <p:nvPr/>
        </p:nvSpPr>
        <p:spPr>
          <a:xfrm>
            <a:off x="2743200" y="57359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Barretos e Barretos (2015, p.174)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33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10366</TotalTime>
  <Words>1386</Words>
  <Application>Microsoft Macintosh PowerPoint</Application>
  <PresentationFormat>Widescreen</PresentationFormat>
  <Paragraphs>98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MT</vt:lpstr>
      <vt:lpstr>Calibri</vt:lpstr>
      <vt:lpstr>Calibri Light</vt:lpstr>
      <vt:lpstr>Times New Roman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Microsoft Office User</cp:lastModifiedBy>
  <cp:revision>4</cp:revision>
  <dcterms:created xsi:type="dcterms:W3CDTF">2023-07-14T05:32:53Z</dcterms:created>
  <dcterms:modified xsi:type="dcterms:W3CDTF">2024-12-02T05:05:37Z</dcterms:modified>
</cp:coreProperties>
</file>